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8" r:id="rId1"/>
  </p:sldMasterIdLst>
  <p:notesMasterIdLst>
    <p:notesMasterId r:id="rId23"/>
  </p:notesMasterIdLst>
  <p:sldIdLst>
    <p:sldId id="276" r:id="rId2"/>
    <p:sldId id="375" r:id="rId3"/>
    <p:sldId id="471" r:id="rId4"/>
    <p:sldId id="363" r:id="rId5"/>
    <p:sldId id="364" r:id="rId6"/>
    <p:sldId id="442" r:id="rId7"/>
    <p:sldId id="472" r:id="rId8"/>
    <p:sldId id="374" r:id="rId9"/>
    <p:sldId id="535" r:id="rId10"/>
    <p:sldId id="538" r:id="rId11"/>
    <p:sldId id="539" r:id="rId12"/>
    <p:sldId id="540" r:id="rId13"/>
    <p:sldId id="546" r:id="rId14"/>
    <p:sldId id="541" r:id="rId15"/>
    <p:sldId id="542" r:id="rId16"/>
    <p:sldId id="544" r:id="rId17"/>
    <p:sldId id="545" r:id="rId18"/>
    <p:sldId id="543" r:id="rId19"/>
    <p:sldId id="531" r:id="rId20"/>
    <p:sldId id="277" r:id="rId21"/>
    <p:sldId id="444" r:id="rId22"/>
  </p:sldIdLst>
  <p:sldSz cx="9144000" cy="6858000" type="screen4x3"/>
  <p:notesSz cx="7023100" cy="93091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63B0"/>
    <a:srgbClr val="FF97D2"/>
    <a:srgbClr val="FF3300"/>
    <a:srgbClr val="FF7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EE933B7-613F-4850-9975-0C3B1A9B2D52}">
  <a:tblStyle styleId="{EEE933B7-613F-4850-9975-0C3B1A9B2D52}" styleName="Table_0"/>
  <a:tblStyle styleId="{8CD6F22B-D211-43BC-BDAF-13A84699C5FA}" styleName="Table_1"/>
  <a:tblStyle styleId="{EADB6F90-714F-4D66-9679-BED69F9A19C7}" styleName="Table_2"/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0" autoAdjust="0"/>
    <p:restoredTop sz="67442" autoAdjust="0"/>
  </p:normalViewPr>
  <p:slideViewPr>
    <p:cSldViewPr>
      <p:cViewPr>
        <p:scale>
          <a:sx n="49" d="100"/>
          <a:sy n="49" d="100"/>
        </p:scale>
        <p:origin x="-165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043342" cy="465453"/>
          </a:xfrm>
          <a:prstGeom prst="rect">
            <a:avLst/>
          </a:prstGeom>
          <a:noFill/>
          <a:ln>
            <a:noFill/>
          </a:ln>
        </p:spPr>
        <p:txBody>
          <a:bodyPr lIns="92276" tIns="92276" rIns="92276" bIns="92276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8131" y="1"/>
            <a:ext cx="3043342" cy="465453"/>
          </a:xfrm>
          <a:prstGeom prst="rect">
            <a:avLst/>
          </a:prstGeom>
          <a:noFill/>
          <a:ln>
            <a:noFill/>
          </a:ln>
        </p:spPr>
        <p:txBody>
          <a:bodyPr lIns="92276" tIns="92276" rIns="92276" bIns="92276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2313" y="4421825"/>
            <a:ext cx="5618479" cy="4189094"/>
          </a:xfrm>
          <a:prstGeom prst="rect">
            <a:avLst/>
          </a:prstGeom>
          <a:noFill/>
          <a:ln>
            <a:noFill/>
          </a:ln>
        </p:spPr>
        <p:txBody>
          <a:bodyPr lIns="92276" tIns="92276" rIns="92276" bIns="92276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842032"/>
            <a:ext cx="3043342" cy="465453"/>
          </a:xfrm>
          <a:prstGeom prst="rect">
            <a:avLst/>
          </a:prstGeom>
          <a:noFill/>
          <a:ln>
            <a:noFill/>
          </a:ln>
        </p:spPr>
        <p:txBody>
          <a:bodyPr lIns="92276" tIns="92276" rIns="92276" bIns="92276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8131" y="8842032"/>
            <a:ext cx="3043342" cy="465453"/>
          </a:xfrm>
          <a:prstGeom prst="rect">
            <a:avLst/>
          </a:prstGeom>
          <a:noFill/>
          <a:ln>
            <a:noFill/>
          </a:ln>
        </p:spPr>
        <p:txBody>
          <a:bodyPr lIns="92276" tIns="92276" rIns="92276" bIns="92276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82600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702314" y="4421827"/>
            <a:ext cx="5618479" cy="4189094"/>
          </a:xfrm>
          <a:prstGeom prst="rect">
            <a:avLst/>
          </a:prstGeom>
          <a:noFill/>
          <a:ln>
            <a:noFill/>
          </a:ln>
        </p:spPr>
        <p:txBody>
          <a:bodyPr lIns="92276" tIns="92276" rIns="92276" bIns="92276" anchor="ctr" anchorCtr="0">
            <a:noAutofit/>
          </a:bodyPr>
          <a:lstStyle/>
          <a:p>
            <a:r>
              <a:rPr lang="en-US" b="1" u="sng" dirty="0" smtClean="0"/>
              <a:t>Objective</a:t>
            </a:r>
            <a:r>
              <a:rPr lang="en-US" b="1" u="none" dirty="0" smtClean="0"/>
              <a:t>: </a:t>
            </a:r>
            <a:r>
              <a:rPr lang="en-US" b="0" i="1" u="none" dirty="0" smtClean="0"/>
              <a:t>Students</a:t>
            </a:r>
            <a:r>
              <a:rPr lang="en-US" b="0" i="1" u="none" baseline="0" dirty="0" smtClean="0"/>
              <a:t> will be able to…</a:t>
            </a:r>
            <a:endParaRPr lang="en-US" b="1" u="none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calculate acceleration from gravity as 10m/s2 (9.8) and explain that this acceleration applies to all objects on earth regardless of mass or state of motion</a:t>
            </a:r>
          </a:p>
          <a:p>
            <a:endParaRPr lang="en-US" b="1" u="sng" baseline="0" dirty="0" smtClean="0"/>
          </a:p>
          <a:p>
            <a:r>
              <a:rPr lang="en-US" b="1" u="sng" baseline="0" dirty="0" smtClean="0"/>
              <a:t>Assessment</a:t>
            </a:r>
            <a:r>
              <a:rPr lang="en-US" b="1" u="none" baseline="0" dirty="0" smtClean="0"/>
              <a:t>: </a:t>
            </a:r>
            <a:r>
              <a:rPr lang="en-US" b="0" i="1" u="none" baseline="0" dirty="0" smtClean="0"/>
              <a:t>By…</a:t>
            </a:r>
            <a:endParaRPr lang="en-US" b="0" u="none" baseline="0" dirty="0" smtClean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b="0" u="none" baseline="0" dirty="0" smtClean="0"/>
              <a:t>Giving the gravitational acceleration of a 2.8kg brick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b="0" u="none" baseline="0" dirty="0" smtClean="0"/>
              <a:t>Finding the mass for a 1.3N wood block</a:t>
            </a:r>
          </a:p>
          <a:p>
            <a:r>
              <a:rPr lang="en-US" b="0" u="none" baseline="0" dirty="0" smtClean="0"/>
              <a:t> </a:t>
            </a:r>
          </a:p>
          <a:p>
            <a:r>
              <a:rPr lang="en-US" b="1" u="sng" baseline="0" dirty="0" smtClean="0"/>
              <a:t>Criteria for Success</a:t>
            </a:r>
            <a:r>
              <a:rPr lang="en-US" b="1" u="none" baseline="0" dirty="0" smtClean="0"/>
              <a:t>: 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b="0" u="none" baseline="0" dirty="0" smtClean="0"/>
              <a:t>Explain gravitational acceleration as 9.8m/s2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b="0" u="none" baseline="0" dirty="0" smtClean="0"/>
              <a:t>Describe the relationship between an object’s mass and its gravitational force</a:t>
            </a:r>
          </a:p>
          <a:p>
            <a:endParaRPr lang="en-US" b="1" dirty="0"/>
          </a:p>
          <a:p>
            <a:r>
              <a:rPr lang="en-US" b="1" u="sng" dirty="0"/>
              <a:t>Key Points: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KP1: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acceleration can be calculated as a=F/m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KP2: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Earth, every object’s gravitational force and mass will always equate to 9.8m/s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regardless of mass or state of motion</a:t>
            </a:r>
          </a:p>
          <a:p>
            <a:endParaRPr lang="en-US" b="0" i="0" u="none" baseline="0" dirty="0" smtClean="0"/>
          </a:p>
          <a:p>
            <a:r>
              <a:rPr lang="en-US" b="1" i="0" u="sng" baseline="0" dirty="0" smtClean="0"/>
              <a:t>Key Terms/Vocabulary</a:t>
            </a:r>
            <a:r>
              <a:rPr lang="en-US" b="1" i="0" u="none" baseline="0" dirty="0" smtClean="0"/>
              <a:t>:</a:t>
            </a:r>
          </a:p>
          <a:p>
            <a:r>
              <a:rPr lang="en-US" dirty="0" smtClean="0"/>
              <a:t>Gravitational</a:t>
            </a:r>
            <a:r>
              <a:rPr lang="en-US" baseline="0" dirty="0" smtClean="0"/>
              <a:t> a</a:t>
            </a:r>
            <a:r>
              <a:rPr lang="en-US" dirty="0" smtClean="0"/>
              <a:t>cceleration</a:t>
            </a:r>
          </a:p>
          <a:p>
            <a:r>
              <a:rPr lang="en-US" dirty="0" smtClean="0"/>
              <a:t>Gravitational</a:t>
            </a:r>
            <a:r>
              <a:rPr lang="en-US" baseline="0" dirty="0" smtClean="0"/>
              <a:t> force</a:t>
            </a:r>
            <a:endParaRPr lang="en-US" dirty="0" smtClean="0"/>
          </a:p>
          <a:p>
            <a:r>
              <a:rPr lang="en-US" dirty="0" smtClean="0"/>
              <a:t>Mass</a:t>
            </a:r>
            <a:r>
              <a:rPr lang="en-US" baseline="0" dirty="0" smtClean="0"/>
              <a:t> </a:t>
            </a:r>
            <a:r>
              <a:rPr lang="en-US" dirty="0" smtClean="0"/>
              <a:t>Velocity</a:t>
            </a:r>
            <a:r>
              <a:rPr lang="en-US" baseline="0" dirty="0" smtClean="0"/>
              <a:t> </a:t>
            </a:r>
            <a:r>
              <a:rPr lang="en-US" dirty="0" smtClean="0"/>
              <a:t>Force</a:t>
            </a:r>
          </a:p>
          <a:p>
            <a:endParaRPr lang="en-US" dirty="0"/>
          </a:p>
          <a:p>
            <a:r>
              <a:rPr lang="en-US" b="1" u="sng" dirty="0"/>
              <a:t>Potential Student Misunderstandings</a:t>
            </a:r>
            <a:r>
              <a:rPr lang="en-US" b="1" dirty="0"/>
              <a:t>:</a:t>
            </a:r>
            <a:r>
              <a:rPr lang="en-US" dirty="0"/>
              <a:t> 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may struggle with recognizing the difference between gravitational force and gravitational acceleration- reinforce that </a:t>
            </a:r>
            <a:r>
              <a:rPr lang="en-US" baseline="0" dirty="0" err="1" smtClean="0"/>
              <a:t>Fg</a:t>
            </a:r>
            <a:r>
              <a:rPr lang="en-US" baseline="0" dirty="0" smtClean="0"/>
              <a:t> is changing,  while acceleration is staying the same.</a:t>
            </a:r>
          </a:p>
          <a:p>
            <a:r>
              <a:rPr lang="en-US" baseline="0" dirty="0" smtClean="0"/>
              <a:t>Students may struggle with the idea that there is acceleration calculable while the object is at rest- ask students if </a:t>
            </a:r>
            <a:r>
              <a:rPr lang="en-US" baseline="0" dirty="0" err="1" smtClean="0"/>
              <a:t>Fg</a:t>
            </a:r>
            <a:r>
              <a:rPr lang="en-US" baseline="0" dirty="0" smtClean="0"/>
              <a:t> is the only force acting (no, tension is pulling opposite).  Since the </a:t>
            </a:r>
            <a:r>
              <a:rPr lang="en-US" i="1" baseline="0" dirty="0" smtClean="0"/>
              <a:t>net force</a:t>
            </a:r>
            <a:r>
              <a:rPr lang="en-US" baseline="0" dirty="0" smtClean="0"/>
              <a:t> on the object is still 0, the object has no acceleration</a:t>
            </a:r>
          </a:p>
          <a:p>
            <a:r>
              <a:rPr lang="en-US" baseline="0" dirty="0" smtClean="0"/>
              <a:t>Students may struggle with incorrect measurements- remind students how to collect more accurate data w/ the spring scales, and also discuss when the measurements are most inaccurate (lighter objects because if we mess up even a little with a light object, it throws the calculations off)</a:t>
            </a:r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702313" y="4421825"/>
            <a:ext cx="5618479" cy="4189094"/>
          </a:xfrm>
          <a:prstGeom prst="rect">
            <a:avLst/>
          </a:prstGeom>
        </p:spPr>
        <p:txBody>
          <a:bodyPr lIns="92276" tIns="92276" rIns="92276" bIns="92276" anchor="ctr" anchorCtr="0">
            <a:noAutofit/>
          </a:bodyPr>
          <a:lstStyle/>
          <a:p>
            <a:r>
              <a:rPr lang="en-US" b="1" u="sng" dirty="0" smtClean="0"/>
              <a:t>Content Intro</a:t>
            </a:r>
            <a:r>
              <a:rPr lang="en-US" b="1" u="sng" baseline="0" dirty="0" smtClean="0"/>
              <a:t> </a:t>
            </a:r>
            <a:r>
              <a:rPr lang="en-US" b="1" u="sng" dirty="0" smtClean="0"/>
              <a:t>(2</a:t>
            </a:r>
            <a:r>
              <a:rPr lang="en-US" b="1" u="sng" baseline="0" dirty="0" smtClean="0"/>
              <a:t> </a:t>
            </a:r>
            <a:r>
              <a:rPr lang="en-US" b="1" u="sng" baseline="0" dirty="0" err="1" smtClean="0"/>
              <a:t>mins</a:t>
            </a:r>
            <a:r>
              <a:rPr lang="en-US" b="1" u="sng" baseline="0" dirty="0" smtClean="0"/>
              <a:t>. </a:t>
            </a:r>
            <a:r>
              <a:rPr lang="en-US" b="1" u="sng" dirty="0" smtClean="0"/>
              <a:t>9:05, 10:19 1:37, 2:33) Physics of Bacon</a:t>
            </a:r>
            <a:r>
              <a:rPr lang="en-US" b="1" u="none" dirty="0" smtClean="0"/>
              <a:t>:</a:t>
            </a:r>
          </a:p>
          <a:p>
            <a:r>
              <a:rPr lang="en-US" b="0" baseline="0" dirty="0" smtClean="0"/>
              <a:t>Discuss how school is like bacon</a:t>
            </a:r>
          </a:p>
          <a:p>
            <a:endParaRPr lang="en-US" b="0" baseline="0" dirty="0" smtClean="0"/>
          </a:p>
          <a:p>
            <a:endParaRPr lang="en-US" dirty="0" smtClean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b="1" u="sng" dirty="0" smtClean="0"/>
              <a:t>Students are</a:t>
            </a:r>
            <a:r>
              <a:rPr lang="en-US" b="1" dirty="0" smtClean="0"/>
              <a:t>:</a:t>
            </a:r>
            <a:endParaRPr lang="en-US" dirty="0" smtClean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dirty="0" smtClean="0"/>
              <a:t>Following along listening, no active task</a:t>
            </a:r>
          </a:p>
          <a:p>
            <a:endParaRPr lang="en-US" dirty="0" smtClean="0"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702313" y="4421825"/>
            <a:ext cx="5618479" cy="4189094"/>
          </a:xfrm>
          <a:prstGeom prst="rect">
            <a:avLst/>
          </a:prstGeom>
        </p:spPr>
        <p:txBody>
          <a:bodyPr lIns="92276" tIns="92276" rIns="92276" bIns="92276" anchor="ctr" anchorCtr="0">
            <a:noAutofit/>
          </a:bodyPr>
          <a:lstStyle/>
          <a:p>
            <a:r>
              <a:rPr lang="en-US" b="1" u="sng" dirty="0" smtClean="0"/>
              <a:t>Content Intro</a:t>
            </a:r>
            <a:r>
              <a:rPr lang="en-US" b="1" u="sng" baseline="0" dirty="0" smtClean="0"/>
              <a:t> </a:t>
            </a:r>
            <a:r>
              <a:rPr lang="en-US" b="1" u="sng" dirty="0" smtClean="0"/>
              <a:t>(2</a:t>
            </a:r>
            <a:r>
              <a:rPr lang="en-US" b="1" u="sng" baseline="0" dirty="0" smtClean="0"/>
              <a:t> </a:t>
            </a:r>
            <a:r>
              <a:rPr lang="en-US" b="1" u="sng" baseline="0" dirty="0" err="1" smtClean="0"/>
              <a:t>mins</a:t>
            </a:r>
            <a:r>
              <a:rPr lang="en-US" b="1" u="sng" baseline="0" dirty="0" smtClean="0"/>
              <a:t>. </a:t>
            </a:r>
            <a:r>
              <a:rPr lang="en-US" b="1" u="sng" dirty="0" smtClean="0"/>
              <a:t>9:05, 10:19 1:37, 2:33) Physics of Bacon</a:t>
            </a:r>
            <a:r>
              <a:rPr lang="en-US" b="1" u="none" dirty="0" smtClean="0"/>
              <a:t>:</a:t>
            </a:r>
          </a:p>
          <a:p>
            <a:r>
              <a:rPr lang="en-US" b="0" baseline="0" dirty="0" smtClean="0"/>
              <a:t>Discuss how school is like bacon</a:t>
            </a:r>
          </a:p>
          <a:p>
            <a:endParaRPr lang="en-US" b="0" baseline="0" dirty="0" smtClean="0"/>
          </a:p>
          <a:p>
            <a:endParaRPr lang="en-US" dirty="0" smtClean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b="1" u="sng" dirty="0" smtClean="0"/>
              <a:t>Students are</a:t>
            </a:r>
            <a:r>
              <a:rPr lang="en-US" b="1" dirty="0" smtClean="0"/>
              <a:t>:</a:t>
            </a:r>
            <a:endParaRPr lang="en-US" dirty="0" smtClean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dirty="0" smtClean="0"/>
              <a:t>Following along listening, no active task</a:t>
            </a:r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702313" y="4421825"/>
            <a:ext cx="5618479" cy="4189094"/>
          </a:xfrm>
          <a:prstGeom prst="rect">
            <a:avLst/>
          </a:prstGeom>
        </p:spPr>
        <p:txBody>
          <a:bodyPr lIns="92276" tIns="92276" rIns="92276" bIns="92276" anchor="ctr" anchorCtr="0">
            <a:noAutofit/>
          </a:bodyPr>
          <a:lstStyle/>
          <a:p>
            <a:r>
              <a:rPr lang="en-US" b="1" u="sng" dirty="0" smtClean="0"/>
              <a:t>Content Intro</a:t>
            </a:r>
            <a:r>
              <a:rPr lang="en-US" b="1" u="sng" baseline="0" dirty="0" smtClean="0"/>
              <a:t> </a:t>
            </a:r>
            <a:r>
              <a:rPr lang="en-US" b="1" u="sng" dirty="0" smtClean="0"/>
              <a:t>(2</a:t>
            </a:r>
            <a:r>
              <a:rPr lang="en-US" b="1" u="sng" baseline="0" dirty="0" smtClean="0"/>
              <a:t> </a:t>
            </a:r>
            <a:r>
              <a:rPr lang="en-US" b="1" u="sng" baseline="0" dirty="0" err="1" smtClean="0"/>
              <a:t>mins</a:t>
            </a:r>
            <a:r>
              <a:rPr lang="en-US" b="1" u="sng" baseline="0" dirty="0" smtClean="0"/>
              <a:t>. </a:t>
            </a:r>
            <a:r>
              <a:rPr lang="en-US" b="1" u="sng" dirty="0" smtClean="0"/>
              <a:t>9:05, 10:19 1:37, 2:33) Physics of Bacon</a:t>
            </a:r>
            <a:r>
              <a:rPr lang="en-US" b="1" u="none" dirty="0" smtClean="0"/>
              <a:t>:</a:t>
            </a:r>
          </a:p>
          <a:p>
            <a:r>
              <a:rPr lang="en-US" b="0" baseline="0" dirty="0" smtClean="0"/>
              <a:t>Discuss how school is like bacon</a:t>
            </a:r>
          </a:p>
          <a:p>
            <a:endParaRPr lang="en-US" b="0" baseline="0" dirty="0" smtClean="0"/>
          </a:p>
          <a:p>
            <a:endParaRPr lang="en-US" dirty="0" smtClean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b="1" u="sng" dirty="0" smtClean="0"/>
              <a:t>Students are</a:t>
            </a:r>
            <a:r>
              <a:rPr lang="en-US" b="1" dirty="0" smtClean="0"/>
              <a:t>:</a:t>
            </a:r>
            <a:endParaRPr lang="en-US" dirty="0" smtClean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dirty="0" smtClean="0"/>
              <a:t>Following along listening, no active task</a:t>
            </a:r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702313" y="4421825"/>
            <a:ext cx="5618479" cy="4189094"/>
          </a:xfrm>
          <a:prstGeom prst="rect">
            <a:avLst/>
          </a:prstGeom>
        </p:spPr>
        <p:txBody>
          <a:bodyPr lIns="92276" tIns="92276" rIns="92276" bIns="92276" anchor="ctr" anchorCtr="0">
            <a:noAutofit/>
          </a:bodyPr>
          <a:lstStyle/>
          <a:p>
            <a:r>
              <a:rPr lang="en-US" b="1" u="sng" dirty="0" smtClean="0"/>
              <a:t>Content Intro</a:t>
            </a:r>
            <a:r>
              <a:rPr lang="en-US" b="1" u="sng" baseline="0" dirty="0" smtClean="0"/>
              <a:t> </a:t>
            </a:r>
            <a:r>
              <a:rPr lang="en-US" b="1" u="sng" dirty="0" smtClean="0"/>
              <a:t>(2</a:t>
            </a:r>
            <a:r>
              <a:rPr lang="en-US" b="1" u="sng" baseline="0" dirty="0" smtClean="0"/>
              <a:t> </a:t>
            </a:r>
            <a:r>
              <a:rPr lang="en-US" b="1" u="sng" baseline="0" dirty="0" err="1" smtClean="0"/>
              <a:t>mins</a:t>
            </a:r>
            <a:r>
              <a:rPr lang="en-US" b="1" u="sng" baseline="0" dirty="0" smtClean="0"/>
              <a:t>. </a:t>
            </a:r>
            <a:r>
              <a:rPr lang="en-US" b="1" u="sng" dirty="0" smtClean="0"/>
              <a:t>9:05, 10:19 1:37, 2:33) Physics of Bacon</a:t>
            </a:r>
            <a:r>
              <a:rPr lang="en-US" b="1" u="none" dirty="0" smtClean="0"/>
              <a:t>:</a:t>
            </a:r>
          </a:p>
          <a:p>
            <a:r>
              <a:rPr lang="en-US" b="0" baseline="0" dirty="0" smtClean="0"/>
              <a:t>Discuss how school is like bacon</a:t>
            </a:r>
          </a:p>
          <a:p>
            <a:endParaRPr lang="en-US" b="0" baseline="0" dirty="0" smtClean="0"/>
          </a:p>
          <a:p>
            <a:endParaRPr lang="en-US" dirty="0" smtClean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b="1" u="sng" dirty="0" smtClean="0"/>
              <a:t>Students are</a:t>
            </a:r>
            <a:r>
              <a:rPr lang="en-US" b="1" dirty="0" smtClean="0"/>
              <a:t>:</a:t>
            </a:r>
            <a:endParaRPr lang="en-US" dirty="0" smtClean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dirty="0" smtClean="0"/>
              <a:t>Following along listening, no active task</a:t>
            </a:r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702313" y="4421825"/>
            <a:ext cx="5618479" cy="4189094"/>
          </a:xfrm>
          <a:prstGeom prst="rect">
            <a:avLst/>
          </a:prstGeom>
        </p:spPr>
        <p:txBody>
          <a:bodyPr lIns="92276" tIns="92276" rIns="92276" bIns="92276" anchor="ctr" anchorCtr="0">
            <a:noAutofit/>
          </a:bodyPr>
          <a:lstStyle/>
          <a:p>
            <a:r>
              <a:rPr lang="en-US" b="1" u="sng" dirty="0" smtClean="0"/>
              <a:t>Content Intro</a:t>
            </a:r>
            <a:r>
              <a:rPr lang="en-US" b="1" u="sng" baseline="0" dirty="0" smtClean="0"/>
              <a:t> </a:t>
            </a:r>
            <a:r>
              <a:rPr lang="en-US" b="1" u="sng" dirty="0" smtClean="0"/>
              <a:t>(2</a:t>
            </a:r>
            <a:r>
              <a:rPr lang="en-US" b="1" u="sng" baseline="0" dirty="0" smtClean="0"/>
              <a:t> </a:t>
            </a:r>
            <a:r>
              <a:rPr lang="en-US" b="1" u="sng" baseline="0" dirty="0" err="1" smtClean="0"/>
              <a:t>mins</a:t>
            </a:r>
            <a:r>
              <a:rPr lang="en-US" b="1" u="sng" baseline="0" dirty="0" smtClean="0"/>
              <a:t>. </a:t>
            </a:r>
            <a:r>
              <a:rPr lang="en-US" b="1" u="sng" dirty="0" smtClean="0"/>
              <a:t>9:05, 10:19 1:37, 2:33) Physics of Bacon</a:t>
            </a:r>
            <a:r>
              <a:rPr lang="en-US" b="1" u="none" dirty="0" smtClean="0"/>
              <a:t>:</a:t>
            </a:r>
          </a:p>
          <a:p>
            <a:r>
              <a:rPr lang="en-US" b="0" baseline="0" dirty="0" smtClean="0"/>
              <a:t>Discuss how school is like bacon</a:t>
            </a:r>
          </a:p>
          <a:p>
            <a:endParaRPr lang="en-US" b="0" baseline="0" dirty="0" smtClean="0"/>
          </a:p>
          <a:p>
            <a:endParaRPr lang="en-US" dirty="0" smtClean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b="1" u="sng" dirty="0" smtClean="0"/>
              <a:t>Students are</a:t>
            </a:r>
            <a:r>
              <a:rPr lang="en-US" b="1" dirty="0" smtClean="0"/>
              <a:t>:</a:t>
            </a:r>
            <a:endParaRPr lang="en-US" dirty="0" smtClean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dirty="0" smtClean="0"/>
              <a:t>Following along listening, no active task</a:t>
            </a:r>
          </a:p>
          <a:p>
            <a:endParaRPr lang="en-US" dirty="0" smtClean="0"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79" cy="4189094"/>
          </a:xfrm>
          <a:prstGeom prst="rect">
            <a:avLst/>
          </a:prstGeom>
        </p:spPr>
        <p:txBody>
          <a:bodyPr lIns="92294" tIns="92294" rIns="92294" bIns="92294" anchor="ctr" anchorCtr="0">
            <a:noAutofit/>
          </a:bodyPr>
          <a:lstStyle/>
          <a:p>
            <a:r>
              <a:rPr lang="en-US" b="1" u="sng" dirty="0" smtClean="0"/>
              <a:t>Notes (4</a:t>
            </a:r>
            <a:r>
              <a:rPr lang="en-US" b="1" u="sng" baseline="0" dirty="0" smtClean="0"/>
              <a:t> </a:t>
            </a:r>
            <a:r>
              <a:rPr lang="en-US" b="1" u="sng" baseline="0" dirty="0" err="1" smtClean="0"/>
              <a:t>mins</a:t>
            </a:r>
            <a:r>
              <a:rPr lang="en-US" b="1" u="sng" baseline="0" dirty="0" smtClean="0"/>
              <a:t>. </a:t>
            </a:r>
            <a:r>
              <a:rPr lang="en-US" b="1" u="sng" dirty="0" smtClean="0"/>
              <a:t>9:07, 10:21 1:39, 2:35) Calculating Gravitational Acceleration</a:t>
            </a:r>
            <a:r>
              <a:rPr lang="en-US" b="1" u="none" dirty="0" smtClean="0"/>
              <a:t>:</a:t>
            </a:r>
          </a:p>
          <a:p>
            <a:pPr marL="173079" indent="-173079">
              <a:buFont typeface="Arial" panose="020B0604020202020204" pitchFamily="34" charset="0"/>
              <a:buChar char="•"/>
            </a:pPr>
            <a:r>
              <a:rPr lang="en-US" b="0" u="none" dirty="0" smtClean="0"/>
              <a:t>Notebooks out, copying</a:t>
            </a:r>
            <a:r>
              <a:rPr lang="en-US" b="0" u="none" baseline="0" dirty="0" smtClean="0"/>
              <a:t> down notes</a:t>
            </a:r>
            <a:endParaRPr lang="en-US" b="0" u="none" baseline="0" dirty="0" smtClean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pPr marL="173079" indent="-173079">
              <a:buFont typeface="Arial" panose="020B0604020202020204" pitchFamily="34" charset="0"/>
              <a:buChar char="•"/>
            </a:pPr>
            <a:endParaRPr lang="en-US" dirty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sz="1200" b="1" u="sng" dirty="0" smtClean="0"/>
              <a:t>Students are</a:t>
            </a:r>
            <a:r>
              <a:rPr lang="en-US" sz="1200" b="1" dirty="0" smtClean="0"/>
              <a:t>:</a:t>
            </a:r>
          </a:p>
          <a:p>
            <a:pPr marL="173064" indent="-173064">
              <a:buFont typeface="Arial" panose="020B0604020202020204" pitchFamily="34" charset="0"/>
              <a:buChar char="•"/>
            </a:pPr>
            <a:r>
              <a:rPr lang="en-US" sz="1200" dirty="0" smtClean="0"/>
              <a:t>Writing</a:t>
            </a:r>
            <a:endParaRPr lang="en-US" b="1" u="none" baseline="0" dirty="0" smtClean="0"/>
          </a:p>
          <a:p>
            <a:pPr marL="173079" indent="-173079">
              <a:buFont typeface="Arial" panose="020B0604020202020204" pitchFamily="34" charset="0"/>
              <a:buChar char="•"/>
            </a:pPr>
            <a:r>
              <a:rPr lang="en-US" b="1" u="none" baseline="0" dirty="0" smtClean="0"/>
              <a:t>CFU:</a:t>
            </a:r>
          </a:p>
          <a:p>
            <a:pPr marL="634622" lvl="1" indent="-173079">
              <a:buFont typeface="Wingdings"/>
              <a:buChar char="à"/>
            </a:pPr>
            <a:r>
              <a:rPr lang="en-US" b="1" u="none" baseline="0" dirty="0" smtClean="0"/>
              <a:t>Visually see compliance taking notes. </a:t>
            </a:r>
          </a:p>
          <a:p>
            <a:pPr marL="461543" lvl="1"/>
            <a:endParaRPr lang="en-US" b="1" u="none" baseline="0" dirty="0" smtClean="0"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Notes (4</a:t>
            </a:r>
            <a:r>
              <a:rPr lang="en-US" b="1" u="sng" baseline="0" dirty="0" smtClean="0"/>
              <a:t> </a:t>
            </a:r>
            <a:r>
              <a:rPr lang="en-US" b="1" u="sng" baseline="0" dirty="0" err="1" smtClean="0"/>
              <a:t>mins</a:t>
            </a:r>
            <a:r>
              <a:rPr lang="en-US" b="1" u="sng" baseline="0" dirty="0" smtClean="0"/>
              <a:t>. </a:t>
            </a:r>
            <a:r>
              <a:rPr lang="en-US" b="1" u="sng" dirty="0" smtClean="0"/>
              <a:t>9:11, 10:25 1:43, 2:39) Calculating Gravitational Acceleration</a:t>
            </a:r>
            <a:r>
              <a:rPr lang="en-US" b="1" u="none" dirty="0" smtClean="0"/>
              <a:t>:</a:t>
            </a:r>
          </a:p>
          <a:p>
            <a:pPr marL="173079" indent="-173079">
              <a:buFont typeface="Arial" panose="020B0604020202020204" pitchFamily="34" charset="0"/>
              <a:buChar char="•"/>
            </a:pPr>
            <a:r>
              <a:rPr lang="en-US" b="0" u="none" dirty="0" smtClean="0"/>
              <a:t>Notebooks out, copying</a:t>
            </a:r>
            <a:r>
              <a:rPr lang="en-US" b="0" u="none" baseline="0" dirty="0" smtClean="0"/>
              <a:t> down notes</a:t>
            </a:r>
            <a:endParaRPr lang="en-US" b="0" u="none" baseline="0" dirty="0" smtClean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pPr marL="173079" indent="-173079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sz="1200" b="1" u="sng" dirty="0" smtClean="0"/>
              <a:t>Students are</a:t>
            </a:r>
            <a:r>
              <a:rPr lang="en-US" sz="1200" b="1" dirty="0" smtClean="0"/>
              <a:t>:</a:t>
            </a:r>
          </a:p>
          <a:p>
            <a:pPr marL="173064" indent="-173064">
              <a:buFont typeface="Arial" panose="020B0604020202020204" pitchFamily="34" charset="0"/>
              <a:buChar char="•"/>
            </a:pPr>
            <a:r>
              <a:rPr lang="en-US" sz="1200" dirty="0" smtClean="0"/>
              <a:t>Writing</a:t>
            </a:r>
            <a:endParaRPr lang="en-US" b="1" u="none" baseline="0" dirty="0" smtClean="0"/>
          </a:p>
          <a:p>
            <a:pPr marL="173079" indent="-173079">
              <a:buFont typeface="Arial" panose="020B0604020202020204" pitchFamily="34" charset="0"/>
              <a:buChar char="•"/>
            </a:pPr>
            <a:r>
              <a:rPr lang="en-US" b="1" u="none" baseline="0" dirty="0" smtClean="0"/>
              <a:t>CFU:</a:t>
            </a:r>
          </a:p>
          <a:p>
            <a:pPr marL="634622" lvl="1" indent="-173079">
              <a:buFont typeface="Wingdings"/>
              <a:buChar char="à"/>
            </a:pPr>
            <a:r>
              <a:rPr lang="en-US" b="1" u="none" baseline="0" dirty="0" smtClean="0"/>
              <a:t>Visually see compliance taking notes.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52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Notes (6</a:t>
            </a:r>
            <a:r>
              <a:rPr lang="en-US" b="1" u="sng" baseline="0" dirty="0" smtClean="0"/>
              <a:t> </a:t>
            </a:r>
            <a:r>
              <a:rPr lang="en-US" b="1" u="sng" baseline="0" dirty="0" err="1" smtClean="0"/>
              <a:t>mins</a:t>
            </a:r>
            <a:r>
              <a:rPr lang="en-US" b="1" u="sng" baseline="0" dirty="0" smtClean="0"/>
              <a:t>. </a:t>
            </a:r>
            <a:r>
              <a:rPr lang="en-US" b="1" u="sng" dirty="0" smtClean="0"/>
              <a:t>9:15, 10:29 1:47, 2:43) Calculating Gravitational Acceleration</a:t>
            </a:r>
            <a:r>
              <a:rPr lang="en-US" b="1" u="none" dirty="0" smtClean="0"/>
              <a:t>:</a:t>
            </a:r>
          </a:p>
          <a:p>
            <a:pPr marL="173079" indent="-173079">
              <a:buFont typeface="Arial" panose="020B0604020202020204" pitchFamily="34" charset="0"/>
              <a:buChar char="•"/>
            </a:pPr>
            <a:r>
              <a:rPr lang="en-US" b="0" u="none" dirty="0" smtClean="0"/>
              <a:t>Notebooks out, copying</a:t>
            </a:r>
            <a:r>
              <a:rPr lang="en-US" b="0" u="none" baseline="0" dirty="0" smtClean="0"/>
              <a:t> down notes</a:t>
            </a:r>
            <a:endParaRPr lang="en-US" b="0" u="none" baseline="0" dirty="0" smtClean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pPr marL="173079" indent="-173079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sz="1200" b="1" u="sng" dirty="0" smtClean="0"/>
              <a:t>Students are</a:t>
            </a:r>
            <a:r>
              <a:rPr lang="en-US" sz="1200" b="1" dirty="0" smtClean="0"/>
              <a:t>:</a:t>
            </a:r>
          </a:p>
          <a:p>
            <a:pPr marL="173064" indent="-173064">
              <a:buFont typeface="Arial" panose="020B0604020202020204" pitchFamily="34" charset="0"/>
              <a:buChar char="•"/>
            </a:pPr>
            <a:r>
              <a:rPr lang="en-US" sz="1200" dirty="0" smtClean="0"/>
              <a:t>Writing</a:t>
            </a:r>
            <a:endParaRPr lang="en-US" b="1" u="none" baseline="0" dirty="0" smtClean="0"/>
          </a:p>
          <a:p>
            <a:pPr marL="173079" indent="-173079">
              <a:buFont typeface="Arial" panose="020B0604020202020204" pitchFamily="34" charset="0"/>
              <a:buChar char="•"/>
            </a:pPr>
            <a:r>
              <a:rPr lang="en-US" b="1" u="none" baseline="0" dirty="0" smtClean="0"/>
              <a:t>CFU:</a:t>
            </a:r>
          </a:p>
          <a:p>
            <a:pPr marL="634622" lvl="1" indent="-173079">
              <a:buFont typeface="Wingdings"/>
              <a:buChar char="à"/>
            </a:pPr>
            <a:r>
              <a:rPr lang="en-US" b="1" u="none" baseline="0" dirty="0" smtClean="0"/>
              <a:t>Visually see compliance taking notes.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910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79" cy="4189094"/>
          </a:xfrm>
          <a:prstGeom prst="rect">
            <a:avLst/>
          </a:prstGeom>
        </p:spPr>
        <p:txBody>
          <a:bodyPr lIns="92294" tIns="92294" rIns="92294" bIns="92294" anchor="ctr" anchorCtr="0">
            <a:noAutofit/>
          </a:bodyPr>
          <a:lstStyle/>
          <a:p>
            <a:endParaRPr lang="en-US" b="1" u="none" dirty="0" smtClean="0"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702313" y="4421825"/>
            <a:ext cx="5618479" cy="4189094"/>
          </a:xfrm>
          <a:prstGeom prst="rect">
            <a:avLst/>
          </a:prstGeom>
        </p:spPr>
        <p:txBody>
          <a:bodyPr lIns="92276" tIns="92276" rIns="92276" bIns="92276" anchor="ctr" anchorCtr="0">
            <a:noAutofit/>
          </a:bodyPr>
          <a:lstStyle/>
          <a:p>
            <a:r>
              <a:rPr lang="en-US" b="1" u="sng" dirty="0" smtClean="0"/>
              <a:t>Group Practice</a:t>
            </a:r>
            <a:r>
              <a:rPr lang="en-US" b="1" u="sng" baseline="0" dirty="0" smtClean="0"/>
              <a:t> </a:t>
            </a:r>
            <a:r>
              <a:rPr lang="en-US" b="1" u="sng" dirty="0" smtClean="0"/>
              <a:t>(15</a:t>
            </a:r>
            <a:r>
              <a:rPr lang="en-US" b="1" u="sng" baseline="0" dirty="0" smtClean="0"/>
              <a:t> </a:t>
            </a:r>
            <a:r>
              <a:rPr lang="en-US" b="1" u="sng" baseline="0" dirty="0" err="1" smtClean="0"/>
              <a:t>mins</a:t>
            </a:r>
            <a:r>
              <a:rPr lang="en-US" b="1" u="sng" baseline="0" dirty="0" smtClean="0"/>
              <a:t>. </a:t>
            </a:r>
            <a:r>
              <a:rPr lang="en-US" b="1" u="sng" dirty="0"/>
              <a:t>9:21, 10:35 1:53, 2:49) </a:t>
            </a:r>
            <a:r>
              <a:rPr lang="en-US" b="1" u="sng" dirty="0" smtClean="0"/>
              <a:t>Calculating Gravitational Acceleration</a:t>
            </a:r>
            <a:r>
              <a:rPr lang="en-US" b="1" u="none" dirty="0" smtClean="0"/>
              <a:t>:</a:t>
            </a:r>
          </a:p>
          <a:p>
            <a:r>
              <a:rPr lang="en-US" b="0" baseline="0" dirty="0" smtClean="0"/>
              <a:t>15 min: Students are working quietly to calc.</a:t>
            </a:r>
          </a:p>
          <a:p>
            <a:endParaRPr lang="en-US" dirty="0" smtClean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b="1" u="sng" dirty="0"/>
              <a:t>Students are</a:t>
            </a:r>
            <a:r>
              <a:rPr lang="en-US" b="1" dirty="0"/>
              <a:t>:</a:t>
            </a:r>
            <a:endParaRPr lang="en-US" dirty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dirty="0" smtClean="0"/>
              <a:t>Working silently/independently,</a:t>
            </a:r>
            <a:r>
              <a:rPr lang="en-US" baseline="0" dirty="0" smtClean="0"/>
              <a:t> raising hands with questions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b="1" u="sng" dirty="0" smtClean="0"/>
              <a:t>Aggressive</a:t>
            </a:r>
            <a:r>
              <a:rPr lang="en-US" b="1" u="sng" baseline="0" dirty="0" smtClean="0"/>
              <a:t> Monitoring</a:t>
            </a:r>
            <a:r>
              <a:rPr lang="en-US" b="1" dirty="0" smtClean="0"/>
              <a:t>:</a:t>
            </a:r>
            <a:endParaRPr lang="en-US" dirty="0" smtClean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baseline="0" dirty="0" smtClean="0"/>
              <a:t>Correctly written problem as a top to bottom fraction.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baseline="0" dirty="0" smtClean="0"/>
              <a:t>Correctly identified which CFs to use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baseline="0" dirty="0" smtClean="0"/>
              <a:t>Correctly set up CFs with the right value on top/bottom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baseline="0" dirty="0" smtClean="0"/>
              <a:t>Units cancel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baseline="0" dirty="0" smtClean="0"/>
              <a:t>Multiplication/division makes sense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baseline="0" dirty="0" smtClean="0"/>
              <a:t>Answer is correct with proper unit</a:t>
            </a:r>
          </a:p>
          <a:p>
            <a:endParaRPr lang="en-US" dirty="0" smtClean="0"/>
          </a:p>
          <a:p>
            <a:r>
              <a:rPr lang="en-US" b="1" u="sng" dirty="0" smtClean="0"/>
              <a:t>CFU’s</a:t>
            </a:r>
            <a:r>
              <a:rPr lang="en-US" b="1" dirty="0" smtClean="0"/>
              <a:t>:</a:t>
            </a:r>
            <a:endParaRPr lang="en-US" dirty="0" smtClean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dirty="0" smtClean="0"/>
              <a:t>Questioning</a:t>
            </a:r>
            <a:r>
              <a:rPr lang="en-US" baseline="0" dirty="0" smtClean="0"/>
              <a:t> during independent practice based on specifics of are they following our unit conversions process</a:t>
            </a:r>
            <a:endParaRPr lang="en-US" dirty="0" smtClean="0"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SEATING CHART: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E927B-6492-4147-8427-CC26D9C6190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090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702314" y="4421827"/>
            <a:ext cx="5618479" cy="4189094"/>
          </a:xfrm>
          <a:prstGeom prst="rect">
            <a:avLst/>
          </a:prstGeom>
        </p:spPr>
        <p:txBody>
          <a:bodyPr lIns="92276" tIns="92276" rIns="92276" bIns="92276" anchor="ctr" anchorCtr="0">
            <a:noAutofit/>
          </a:bodyPr>
          <a:lstStyle/>
          <a:p>
            <a:pPr defTabSz="922920">
              <a:defRPr/>
            </a:pPr>
            <a:r>
              <a:rPr lang="en-US" b="1" u="sng" dirty="0" smtClean="0"/>
              <a:t>Closing and Cleanup (2</a:t>
            </a:r>
            <a:r>
              <a:rPr lang="en-US" b="1" u="sng" baseline="0" dirty="0" smtClean="0"/>
              <a:t> </a:t>
            </a:r>
            <a:r>
              <a:rPr lang="en-US" b="1" u="sng" baseline="0" dirty="0" err="1" smtClean="0"/>
              <a:t>mins</a:t>
            </a:r>
            <a:r>
              <a:rPr lang="en-US" b="1" u="sng" baseline="0" dirty="0" smtClean="0"/>
              <a:t>. </a:t>
            </a:r>
            <a:r>
              <a:rPr lang="en-US" b="1" u="sng" dirty="0"/>
              <a:t>9:42, 10:38 2:14, 3:10) </a:t>
            </a:r>
            <a:r>
              <a:rPr lang="en-US" b="1" u="sng" dirty="0" smtClean="0"/>
              <a:t>p=mv</a:t>
            </a:r>
            <a:r>
              <a:rPr lang="en-US" b="1" u="none" dirty="0" smtClean="0"/>
              <a:t>:</a:t>
            </a:r>
            <a:endParaRPr lang="en-US" b="1" u="sng" dirty="0"/>
          </a:p>
          <a:p>
            <a:r>
              <a:rPr lang="en-US" b="0" baseline="0" dirty="0" smtClean="0"/>
              <a:t>2 </a:t>
            </a:r>
            <a:r>
              <a:rPr lang="en-US" b="0" baseline="0" dirty="0" err="1" smtClean="0"/>
              <a:t>mins</a:t>
            </a:r>
            <a:r>
              <a:rPr lang="en-US" b="0" baseline="0" dirty="0" smtClean="0"/>
              <a:t>: Binders are put away and floor is cleaned up, PW is filed in red folder, desks are moved back to correct locations</a:t>
            </a:r>
          </a:p>
          <a:p>
            <a:endParaRPr lang="en-US" dirty="0" smtClean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b="1" u="sng" dirty="0" smtClean="0"/>
              <a:t>Students are</a:t>
            </a:r>
            <a:r>
              <a:rPr lang="en-US" b="1" dirty="0" smtClean="0"/>
              <a:t>:</a:t>
            </a:r>
            <a:endParaRPr lang="en-US" dirty="0" smtClean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dirty="0" smtClean="0"/>
              <a:t>Cleaning/organizing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702313" y="4421825"/>
            <a:ext cx="5618479" cy="4189094"/>
          </a:xfrm>
          <a:prstGeom prst="rect">
            <a:avLst/>
          </a:prstGeom>
          <a:noFill/>
          <a:ln>
            <a:noFill/>
          </a:ln>
        </p:spPr>
        <p:txBody>
          <a:bodyPr lIns="92276" tIns="92276" rIns="92276" bIns="92276" anchor="ctr" anchorCtr="0">
            <a:noAutofit/>
          </a:bodyPr>
          <a:lstStyle/>
          <a:p>
            <a:r>
              <a:rPr lang="en-US" sz="1800" b="1" u="sng" dirty="0"/>
              <a:t>Exit Slip (5 </a:t>
            </a:r>
            <a:r>
              <a:rPr lang="en-US" sz="1800" b="1" u="sng" dirty="0" err="1"/>
              <a:t>mins</a:t>
            </a:r>
            <a:r>
              <a:rPr lang="en-US" sz="1800" b="1" u="sng" dirty="0"/>
              <a:t>. 9:44, 10:40 2:16, 3:12) p=mv</a:t>
            </a:r>
            <a:r>
              <a:rPr lang="en-US" sz="1800" b="1" dirty="0"/>
              <a:t>:</a:t>
            </a:r>
          </a:p>
          <a:p>
            <a:r>
              <a:rPr lang="en-US" sz="1800" dirty="0"/>
              <a:t>5 min: Students silently complete exit slip</a:t>
            </a:r>
          </a:p>
          <a:p>
            <a:endParaRPr lang="en-US" sz="1800" dirty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sz="1800" b="1" u="sng" dirty="0"/>
              <a:t>Students are</a:t>
            </a:r>
            <a:r>
              <a:rPr lang="en-US" sz="1800" b="1" dirty="0"/>
              <a:t>:</a:t>
            </a:r>
            <a:endParaRPr lang="en-US" sz="1800" dirty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sz="1800" dirty="0"/>
              <a:t>Writing</a:t>
            </a:r>
          </a:p>
          <a:p>
            <a:endParaRPr lang="en-US" sz="1800" b="1" u="sng" dirty="0"/>
          </a:p>
          <a:p>
            <a:r>
              <a:rPr lang="en-US" sz="1800" b="1" u="sng" dirty="0"/>
              <a:t>Aggressive Monitoring</a:t>
            </a:r>
            <a:r>
              <a:rPr lang="en-US" sz="1800" b="1" dirty="0"/>
              <a:t>:</a:t>
            </a:r>
            <a:endParaRPr lang="en-US" sz="1800" dirty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sz="1800" dirty="0"/>
              <a:t>Score exit slips as they work and as they are leaving</a:t>
            </a:r>
          </a:p>
          <a:p>
            <a:pPr defTabSz="922920"/>
            <a:endParaRPr sz="1800" dirty="0"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SEATING CHART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E927B-6492-4147-8427-CC26D9C6190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0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SEATING CHART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E927B-6492-4147-8427-CC26D9C6190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09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SEATING CHART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E927B-6492-4147-8427-CC26D9C6190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09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702313" y="4421825"/>
            <a:ext cx="5618479" cy="4189094"/>
          </a:xfrm>
          <a:prstGeom prst="rect">
            <a:avLst/>
          </a:prstGeom>
          <a:noFill/>
          <a:ln>
            <a:noFill/>
          </a:ln>
        </p:spPr>
        <p:txBody>
          <a:bodyPr lIns="92276" tIns="46126" rIns="92276" bIns="46126" anchor="t" anchorCtr="0">
            <a:noAutofit/>
          </a:bodyPr>
          <a:lstStyle/>
          <a:p>
            <a:r>
              <a:rPr lang="en-US" sz="1800" b="1" u="sng" dirty="0"/>
              <a:t>Do Now Completion </a:t>
            </a:r>
            <a:r>
              <a:rPr lang="en-US" sz="1800" b="1" u="sng" dirty="0" smtClean="0"/>
              <a:t>(6 </a:t>
            </a:r>
            <a:r>
              <a:rPr lang="en-US" sz="1800" b="1" u="sng" dirty="0"/>
              <a:t>minutes.  8:56, 10:10 1:28, 2:24) Beginning Q3</a:t>
            </a:r>
            <a:r>
              <a:rPr lang="en-US" sz="1800" b="1" dirty="0"/>
              <a:t>:</a:t>
            </a:r>
          </a:p>
          <a:p>
            <a:r>
              <a:rPr lang="en-US" sz="1800" dirty="0"/>
              <a:t>1 min: Students enter silently and take out materials for class</a:t>
            </a:r>
          </a:p>
          <a:p>
            <a:pPr marL="288465" indent="-288465">
              <a:buFont typeface="Arial" panose="020B0604020202020204" pitchFamily="34" charset="0"/>
              <a:buChar char="•"/>
            </a:pPr>
            <a:r>
              <a:rPr lang="en-US" sz="1800" dirty="0"/>
              <a:t>Give recs to students who successfully get materials quickly</a:t>
            </a:r>
          </a:p>
          <a:p>
            <a:r>
              <a:rPr lang="en-US" sz="1800" dirty="0"/>
              <a:t>5 min: Students begin working on the Do Now</a:t>
            </a:r>
          </a:p>
          <a:p>
            <a:pPr marL="288465" indent="-288465">
              <a:buFont typeface="Arial" panose="020B0604020202020204" pitchFamily="34" charset="0"/>
              <a:buChar char="•"/>
            </a:pPr>
            <a:r>
              <a:rPr lang="en-US" sz="1800" dirty="0"/>
              <a:t>Circulate to make sure students have settled with materials out</a:t>
            </a:r>
          </a:p>
          <a:p>
            <a:endParaRPr lang="en-US" sz="1800" dirty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sz="1800" dirty="0">
                <a:solidFill>
                  <a:schemeClr val="dk1"/>
                </a:solidFill>
                <a:latin typeface="Georgia"/>
                <a:sym typeface="Georgia"/>
                <a:rtl val="0"/>
              </a:rPr>
              <a:t>Do Now quizzes will be passed back regularly and quickly, and students will write on them when they can make up the quiz if they scored under 70%.  After school, at breakfast, at lunch.</a:t>
            </a:r>
          </a:p>
          <a:p>
            <a:r>
              <a:rPr lang="en-US" sz="1800" dirty="0">
                <a:solidFill>
                  <a:schemeClr val="dk1"/>
                </a:solidFill>
                <a:latin typeface="Georgia"/>
                <a:sym typeface="Georgia"/>
                <a:rtl val="0"/>
              </a:rPr>
              <a:t>Students will be required to bring corrected quiz in order to make it up.</a:t>
            </a:r>
          </a:p>
          <a:p>
            <a:endParaRPr lang="en-US" sz="1800" dirty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sz="1800" b="1" u="sng" dirty="0"/>
              <a:t>Students are</a:t>
            </a:r>
            <a:r>
              <a:rPr lang="en-US" sz="1800" b="1" dirty="0"/>
              <a:t>:</a:t>
            </a:r>
            <a:endParaRPr lang="en-US" sz="1800" dirty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sz="1800" dirty="0"/>
              <a:t>Writing Do Now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b="1" u="sng" dirty="0"/>
              <a:t>Aggressive Monitoring</a:t>
            </a:r>
            <a:r>
              <a:rPr lang="en-US" sz="1800" b="1" dirty="0"/>
              <a:t>:</a:t>
            </a:r>
            <a:endParaRPr lang="en-US" sz="1800" dirty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sz="1800" dirty="0"/>
              <a:t>Materials are out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sz="1800" dirty="0"/>
              <a:t>Students are completing do now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b="1" u="sng" dirty="0"/>
              <a:t>CFU’s</a:t>
            </a:r>
            <a:r>
              <a:rPr lang="en-US" sz="1800" b="1" dirty="0"/>
              <a:t>:</a:t>
            </a:r>
            <a:endParaRPr lang="en-US" sz="1800" dirty="0"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3978131" y="8842032"/>
            <a:ext cx="3043342" cy="465453"/>
          </a:xfrm>
          <a:prstGeom prst="rect">
            <a:avLst/>
          </a:prstGeom>
          <a:noFill/>
          <a:ln>
            <a:noFill/>
          </a:ln>
        </p:spPr>
        <p:txBody>
          <a:bodyPr lIns="92276" tIns="46126" rIns="92276" bIns="46126" anchor="b" anchorCtr="0">
            <a:noAutofit/>
          </a:bodyPr>
          <a:lstStyle/>
          <a:p>
            <a:pPr>
              <a:buSzPct val="25000"/>
              <a:buFont typeface="Arial"/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u="sng" dirty="0"/>
              <a:t>Desk Setup (1 minutes.  9:02, 10:16 1:34, 2:30)</a:t>
            </a:r>
            <a:r>
              <a:rPr lang="en-US" b="1" dirty="0"/>
              <a:t>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 dirty="0" smtClean="0"/>
              <a:t>Instruct students to pass forward their Do</a:t>
            </a:r>
            <a:r>
              <a:rPr lang="en-US" altLang="en-US" b="0" baseline="0" dirty="0" smtClean="0"/>
              <a:t> Now then organize their desks as directed.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 baseline="0" dirty="0" smtClean="0"/>
              <a:t>Instruct students to write PW if not yet completed.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0" baseline="0" dirty="0" smtClean="0"/>
              <a:t>Instruct students to pass forward their PW from the previous night</a:t>
            </a:r>
          </a:p>
          <a:p>
            <a:pPr eaLnBrk="1" hangingPunct="1">
              <a:spcBef>
                <a:spcPct val="0"/>
              </a:spcBef>
            </a:pPr>
            <a:endParaRPr lang="en-US" altLang="en-US" b="0" baseline="0" dirty="0" smtClean="0"/>
          </a:p>
          <a:p>
            <a:r>
              <a:rPr lang="en-US" b="1" u="sng" dirty="0" smtClean="0"/>
              <a:t>Students are</a:t>
            </a:r>
            <a:r>
              <a:rPr lang="en-US" b="1" dirty="0" smtClean="0"/>
              <a:t>: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dirty="0" smtClean="0"/>
              <a:t>Silently passing forward Do Now and organizing their space</a:t>
            </a:r>
          </a:p>
          <a:p>
            <a:pPr eaLnBrk="1" hangingPunct="1">
              <a:spcBef>
                <a:spcPct val="0"/>
              </a:spcBef>
            </a:pPr>
            <a:endParaRPr lang="en-US" altLang="en-US" b="0" baseline="0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2181" indent="-28929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7202" indent="-23144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0083" indent="-23144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2963" indent="-23144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5844" indent="-23144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8726" indent="-23144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71606" indent="-23144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34486" indent="-23144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81654E-A126-4FC0-B187-47856220B2E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702313" y="4421825"/>
            <a:ext cx="5618479" cy="4189094"/>
          </a:xfrm>
          <a:prstGeom prst="rect">
            <a:avLst/>
          </a:prstGeom>
        </p:spPr>
        <p:txBody>
          <a:bodyPr lIns="92276" tIns="92276" rIns="92276" bIns="92276" anchor="ctr" anchorCtr="0">
            <a:noAutofit/>
          </a:bodyPr>
          <a:lstStyle/>
          <a:p>
            <a:r>
              <a:rPr lang="en-US" b="1" u="sng" dirty="0"/>
              <a:t>Agenda (2 minutes. </a:t>
            </a:r>
            <a:r>
              <a:rPr lang="en-US" b="1" u="sng" dirty="0" smtClean="0"/>
              <a:t>9:03, 10:17 1:35, 2:31) </a:t>
            </a:r>
            <a:r>
              <a:rPr lang="en-US" b="1" u="sng" dirty="0"/>
              <a:t>Unit Conversions</a:t>
            </a:r>
            <a:r>
              <a:rPr lang="en-US" b="1" dirty="0"/>
              <a:t>:</a:t>
            </a:r>
          </a:p>
          <a:p>
            <a:pPr defTabSz="922920">
              <a:defRPr/>
            </a:pPr>
            <a:r>
              <a:rPr lang="en-US" dirty="0" smtClean="0"/>
              <a:t>Frame</a:t>
            </a:r>
            <a:r>
              <a:rPr lang="en-US" baseline="0" dirty="0" smtClean="0"/>
              <a:t> the lesson: We are revisiting an idea we saw much earlier in the year, for how to do unit conversions.</a:t>
            </a:r>
          </a:p>
          <a:p>
            <a:pPr defTabSz="922920">
              <a:defRPr/>
            </a:pPr>
            <a:r>
              <a:rPr lang="en-US" baseline="0" dirty="0" smtClean="0"/>
              <a:t>Who can think of reasons why it’s important to know how to do this:</a:t>
            </a:r>
          </a:p>
          <a:p>
            <a:pPr marL="173048" indent="-173048" defTabSz="922920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Its like learning how to translate between languages- in Europe everyone measures in kilograms and km/</a:t>
            </a:r>
            <a:r>
              <a:rPr lang="en-US" baseline="0" dirty="0" err="1" smtClean="0"/>
              <a:t>hr</a:t>
            </a:r>
            <a:r>
              <a:rPr lang="en-US" baseline="0" dirty="0" smtClean="0"/>
              <a:t>, and we want to be able to translate that in our head</a:t>
            </a:r>
          </a:p>
          <a:p>
            <a:pPr marL="173048" indent="-173048" defTabSz="922920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It is preparing us for chemistry next year, in which you will do </a:t>
            </a:r>
            <a:r>
              <a:rPr lang="en-US" i="1" baseline="0" dirty="0" smtClean="0"/>
              <a:t>a lot</a:t>
            </a:r>
            <a:r>
              <a:rPr lang="en-US" i="0" baseline="0" dirty="0" smtClean="0"/>
              <a:t> of unit conversions</a:t>
            </a:r>
          </a:p>
          <a:p>
            <a:pPr marL="173048" indent="-173048" defTabSz="922920">
              <a:buFont typeface="Arial" panose="020B0604020202020204" pitchFamily="34" charset="0"/>
              <a:buChar char="•"/>
              <a:defRPr/>
            </a:pPr>
            <a:r>
              <a:rPr lang="en-US" i="0" baseline="0" dirty="0" smtClean="0"/>
              <a:t>It helps us consider our answers in our head, such as does 200m/s make sense for a person running a race,  or does 1700km make sense for an airplane runway</a:t>
            </a:r>
          </a:p>
          <a:p>
            <a:pPr marL="173048" indent="-173048" defTabSz="922920">
              <a:buFont typeface="Arial" panose="020B0604020202020204" pitchFamily="34" charset="0"/>
              <a:buChar char="•"/>
              <a:defRPr/>
            </a:pPr>
            <a:r>
              <a:rPr lang="en-US" i="0" baseline="0" dirty="0" smtClean="0"/>
              <a:t>It is considered an afterthought in most high level math classes- they just assume you do it automatically</a:t>
            </a:r>
            <a:endParaRPr lang="en-US" baseline="0" dirty="0" smtClean="0"/>
          </a:p>
          <a:p>
            <a:pPr defTabSz="922920">
              <a:defRPr/>
            </a:pPr>
            <a:endParaRPr lang="en-US" dirty="0" smtClean="0"/>
          </a:p>
          <a:p>
            <a:r>
              <a:rPr lang="en-US" b="1" u="sng" dirty="0" smtClean="0"/>
              <a:t>Students are</a:t>
            </a:r>
            <a:r>
              <a:rPr lang="en-US" b="1" dirty="0" smtClean="0"/>
              <a:t>: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dirty="0" smtClean="0"/>
              <a:t>Tracking, listening, no active task</a:t>
            </a:r>
          </a:p>
          <a:p>
            <a:pPr marL="173048" indent="-173048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702313" y="4421825"/>
            <a:ext cx="5618479" cy="4189094"/>
          </a:xfrm>
          <a:prstGeom prst="rect">
            <a:avLst/>
          </a:prstGeom>
        </p:spPr>
        <p:txBody>
          <a:bodyPr lIns="92276" tIns="92276" rIns="92276" bIns="92276" anchor="ctr" anchorCtr="0">
            <a:noAutofit/>
          </a:bodyPr>
          <a:lstStyle/>
          <a:p>
            <a:r>
              <a:rPr lang="en-US" b="1" u="sng" dirty="0" smtClean="0"/>
              <a:t>Content Intro</a:t>
            </a:r>
            <a:r>
              <a:rPr lang="en-US" b="1" u="sng" baseline="0" dirty="0" smtClean="0"/>
              <a:t> </a:t>
            </a:r>
            <a:r>
              <a:rPr lang="en-US" b="1" u="sng" dirty="0" smtClean="0"/>
              <a:t>(2</a:t>
            </a:r>
            <a:r>
              <a:rPr lang="en-US" b="1" u="sng" baseline="0" dirty="0" smtClean="0"/>
              <a:t> </a:t>
            </a:r>
            <a:r>
              <a:rPr lang="en-US" b="1" u="sng" baseline="0" dirty="0" err="1" smtClean="0"/>
              <a:t>mins</a:t>
            </a:r>
            <a:r>
              <a:rPr lang="en-US" b="1" u="sng" baseline="0" dirty="0" smtClean="0"/>
              <a:t>. </a:t>
            </a:r>
            <a:r>
              <a:rPr lang="en-US" b="1" u="sng" dirty="0" smtClean="0"/>
              <a:t>9:05, 10:19 1:37, 2:33) Physics of Bacon</a:t>
            </a:r>
            <a:r>
              <a:rPr lang="en-US" b="1" u="none" dirty="0" smtClean="0"/>
              <a:t>:</a:t>
            </a:r>
          </a:p>
          <a:p>
            <a:r>
              <a:rPr lang="en-US" b="0" baseline="0" dirty="0" smtClean="0"/>
              <a:t>Discuss how school is like bacon</a:t>
            </a:r>
          </a:p>
          <a:p>
            <a:endParaRPr lang="en-US" b="0" baseline="0" dirty="0" smtClean="0"/>
          </a:p>
          <a:p>
            <a:endParaRPr lang="en-US" dirty="0" smtClean="0">
              <a:solidFill>
                <a:schemeClr val="dk1"/>
              </a:solidFill>
              <a:latin typeface="Georgia"/>
              <a:sym typeface="Georgia"/>
              <a:rtl val="0"/>
            </a:endParaRPr>
          </a:p>
          <a:p>
            <a:r>
              <a:rPr lang="en-US" b="1" u="sng" dirty="0" smtClean="0"/>
              <a:t>Students are</a:t>
            </a:r>
            <a:r>
              <a:rPr lang="en-US" b="1" dirty="0" smtClean="0"/>
              <a:t>:</a:t>
            </a:r>
            <a:endParaRPr lang="en-US" dirty="0" smtClean="0"/>
          </a:p>
          <a:p>
            <a:pPr marL="173048" indent="-173048">
              <a:buFont typeface="Arial" panose="020B0604020202020204" pitchFamily="34" charset="0"/>
              <a:buChar char="•"/>
            </a:pPr>
            <a:r>
              <a:rPr lang="en-US" dirty="0" smtClean="0"/>
              <a:t>Following along listening, no active task</a:t>
            </a:r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8991600" y="3046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Georgia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Georgia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cxnSp>
        <p:nvCxnSpPr>
          <p:cNvPr id="32" name="Shape 32"/>
          <p:cNvCxnSpPr/>
          <p:nvPr/>
        </p:nvCxnSpPr>
        <p:spPr>
          <a:xfrm>
            <a:off x="155446" y="2420110"/>
            <a:ext cx="8833102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/>
          <p:nvPr/>
        </p:nvSpPr>
        <p:spPr>
          <a:xfrm>
            <a:off x="152400" y="152400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4267200" y="211531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Georgia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4361687" y="102637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36829" algn="l" rtl="0">
              <a:spcBef>
                <a:spcPts val="540"/>
              </a:spcBef>
              <a:buClr>
                <a:schemeClr val="accent1"/>
              </a:buClr>
              <a:buFont typeface="Georgia"/>
              <a:buChar char="●"/>
              <a:defRPr/>
            </a:lvl1pPr>
            <a:lvl2pPr marL="548640" indent="-53340" algn="l" rtl="0">
              <a:spcBef>
                <a:spcPts val="440"/>
              </a:spcBef>
              <a:buClr>
                <a:schemeClr val="accent2"/>
              </a:buClr>
              <a:buFont typeface="Georgia"/>
              <a:buChar char="○"/>
              <a:defRPr/>
            </a:lvl2pPr>
            <a:lvl3pPr marL="822960" indent="-22860" algn="l" rtl="0">
              <a:spcBef>
                <a:spcPts val="400"/>
              </a:spcBef>
              <a:buClr>
                <a:schemeClr val="accent3"/>
              </a:buClr>
              <a:buFont typeface="Georgia"/>
              <a:buChar char="•"/>
              <a:defRPr/>
            </a:lvl3pPr>
            <a:lvl4pPr marL="1097280" indent="-17780" algn="l" rtl="0">
              <a:spcBef>
                <a:spcPts val="400"/>
              </a:spcBef>
              <a:buClr>
                <a:schemeClr val="accent4"/>
              </a:buClr>
              <a:buFont typeface="Georgia"/>
              <a:buChar char="•"/>
              <a:defRPr/>
            </a:lvl4pPr>
            <a:lvl5pPr marL="1371600" indent="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17779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indent="-25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177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8991600" y="1905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152400" y="2286000"/>
            <a:ext cx="8833102" cy="3047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155446" y="142352"/>
            <a:ext cx="8833102" cy="2139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368425" y="2743200"/>
            <a:ext cx="648017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152400" y="152400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cxnSp>
        <p:nvCxnSpPr>
          <p:cNvPr id="56" name="Shape 56"/>
          <p:cNvCxnSpPr/>
          <p:nvPr/>
        </p:nvCxnSpPr>
        <p:spPr>
          <a:xfrm>
            <a:off x="152400" y="2438400"/>
            <a:ext cx="8833102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/>
          <p:nvPr/>
        </p:nvSpPr>
        <p:spPr>
          <a:xfrm>
            <a:off x="4267200" y="211531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722312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152400" y="158494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599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152400" y="152400"/>
            <a:ext cx="8833102" cy="3047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/>
          <p:nvPr/>
        </p:nvSpPr>
        <p:spPr>
          <a:xfrm>
            <a:off x="152400" y="152400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86" name="Shape 86"/>
          <p:cNvCxnSpPr/>
          <p:nvPr/>
        </p:nvCxnSpPr>
        <p:spPr>
          <a:xfrm>
            <a:off x="152400" y="533400"/>
            <a:ext cx="8833102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36829" algn="l" rtl="0">
              <a:spcBef>
                <a:spcPts val="540"/>
              </a:spcBef>
              <a:buClr>
                <a:schemeClr val="accent1"/>
              </a:buClr>
              <a:buFont typeface="Georgia"/>
              <a:buChar char="●"/>
              <a:defRPr/>
            </a:lvl1pPr>
            <a:lvl2pPr marL="548640" indent="-53340" algn="l" rtl="0">
              <a:spcBef>
                <a:spcPts val="440"/>
              </a:spcBef>
              <a:buClr>
                <a:schemeClr val="accent2"/>
              </a:buClr>
              <a:buFont typeface="Georgia"/>
              <a:buChar char="○"/>
              <a:defRPr/>
            </a:lvl2pPr>
            <a:lvl3pPr marL="822960" indent="-22860" algn="l" rtl="0">
              <a:spcBef>
                <a:spcPts val="400"/>
              </a:spcBef>
              <a:buClr>
                <a:schemeClr val="accent3"/>
              </a:buClr>
              <a:buFont typeface="Georgia"/>
              <a:buChar char="•"/>
              <a:defRPr/>
            </a:lvl3pPr>
            <a:lvl4pPr marL="1097280" indent="-17780" algn="l" rtl="0">
              <a:spcBef>
                <a:spcPts val="400"/>
              </a:spcBef>
              <a:buClr>
                <a:schemeClr val="accent4"/>
              </a:buClr>
              <a:buFont typeface="Georgia"/>
              <a:buChar char="•"/>
              <a:defRPr/>
            </a:lvl4pPr>
            <a:lvl5pPr marL="1371600" indent="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17779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indent="-25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177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1389887" y="323087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91" name="Shape 91"/>
          <p:cNvSpPr/>
          <p:nvPr/>
        </p:nvSpPr>
        <p:spPr>
          <a:xfrm>
            <a:off x="149352" y="638838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Shape 95"/>
          <p:cNvCxnSpPr/>
          <p:nvPr/>
        </p:nvCxnSpPr>
        <p:spPr>
          <a:xfrm>
            <a:off x="152400" y="533400"/>
            <a:ext cx="8833102" cy="0"/>
          </a:xfrm>
          <a:prstGeom prst="straightConnector1">
            <a:avLst/>
          </a:prstGeom>
          <a:noFill/>
          <a:ln w="114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96" name="Shape 96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152400" y="152400"/>
            <a:ext cx="8833102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1389887" y="323087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198"/>
          </a:xfrm>
          <a:prstGeom prst="rect">
            <a:avLst/>
          </a:prstGeom>
          <a:noFill/>
          <a:ln>
            <a:noFill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39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149352" y="638838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5788151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6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lt2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2269235" y="-443483"/>
            <a:ext cx="4599430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36829" algn="l" rtl="0">
              <a:spcBef>
                <a:spcPts val="540"/>
              </a:spcBef>
              <a:buClr>
                <a:schemeClr val="accent1"/>
              </a:buClr>
              <a:buFont typeface="Georgia"/>
              <a:buChar char="●"/>
              <a:defRPr/>
            </a:lvl1pPr>
            <a:lvl2pPr marL="548640" indent="-53340" algn="l" rtl="0">
              <a:spcBef>
                <a:spcPts val="440"/>
              </a:spcBef>
              <a:buClr>
                <a:schemeClr val="accent2"/>
              </a:buClr>
              <a:buFont typeface="Georgia"/>
              <a:buChar char="○"/>
              <a:defRPr/>
            </a:lvl2pPr>
            <a:lvl3pPr marL="822960" indent="-22860" algn="l" rtl="0">
              <a:spcBef>
                <a:spcPts val="400"/>
              </a:spcBef>
              <a:buClr>
                <a:schemeClr val="accent3"/>
              </a:buClr>
              <a:buFont typeface="Georgia"/>
              <a:buChar char="•"/>
              <a:defRPr/>
            </a:lvl3pPr>
            <a:lvl4pPr marL="1097280" indent="-17780" algn="l" rtl="0">
              <a:spcBef>
                <a:spcPts val="400"/>
              </a:spcBef>
              <a:buClr>
                <a:schemeClr val="accent4"/>
              </a:buClr>
              <a:buFont typeface="Georgia"/>
              <a:buChar char="•"/>
              <a:defRPr/>
            </a:lvl4pPr>
            <a:lvl5pPr marL="1371600" indent="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17779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indent="-25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177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7010400" y="0"/>
            <a:ext cx="21335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25" name="Shape 125"/>
          <p:cNvCxnSpPr/>
          <p:nvPr/>
        </p:nvCxnSpPr>
        <p:spPr>
          <a:xfrm rot="5400000">
            <a:off x="4021834" y="3278124"/>
            <a:ext cx="6245352" cy="0"/>
          </a:xfrm>
          <a:prstGeom prst="straightConnector1">
            <a:avLst/>
          </a:prstGeom>
          <a:noFill/>
          <a:ln w="95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26" name="Shape 126"/>
          <p:cNvSpPr/>
          <p:nvPr/>
        </p:nvSpPr>
        <p:spPr>
          <a:xfrm>
            <a:off x="6839710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691591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 rot="5400000">
            <a:off x="670715" y="-61117"/>
            <a:ext cx="5821364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36829" algn="l" rtl="0">
              <a:spcBef>
                <a:spcPts val="540"/>
              </a:spcBef>
              <a:buClr>
                <a:schemeClr val="accent1"/>
              </a:buClr>
              <a:buFont typeface="Georgia"/>
              <a:buChar char="●"/>
              <a:defRPr/>
            </a:lvl1pPr>
            <a:lvl2pPr marL="548640" indent="-53340" algn="l" rtl="0">
              <a:spcBef>
                <a:spcPts val="440"/>
              </a:spcBef>
              <a:buClr>
                <a:schemeClr val="accent2"/>
              </a:buClr>
              <a:buFont typeface="Georgia"/>
              <a:buChar char="○"/>
              <a:defRPr/>
            </a:lvl2pPr>
            <a:lvl3pPr marL="822960" indent="-22860" algn="l" rtl="0">
              <a:spcBef>
                <a:spcPts val="400"/>
              </a:spcBef>
              <a:buClr>
                <a:schemeClr val="accent3"/>
              </a:buClr>
              <a:buFont typeface="Georgia"/>
              <a:buChar char="•"/>
              <a:defRPr/>
            </a:lvl3pPr>
            <a:lvl4pPr marL="1097280" indent="-17780" algn="l" rtl="0">
              <a:spcBef>
                <a:spcPts val="400"/>
              </a:spcBef>
              <a:buClr>
                <a:schemeClr val="accent4"/>
              </a:buClr>
              <a:buFont typeface="Georgia"/>
              <a:buChar char="•"/>
              <a:defRPr/>
            </a:lvl4pPr>
            <a:lvl5pPr marL="1371600" indent="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17779" algn="l" rtl="0">
              <a:spcBef>
                <a:spcPts val="360"/>
              </a:spcBef>
              <a:buClr>
                <a:schemeClr val="accent6"/>
              </a:buClr>
              <a:buFont typeface="Georgia"/>
              <a:buChar char="●"/>
              <a:defRPr/>
            </a:lvl6pPr>
            <a:lvl7pPr marL="1920240" indent="-25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177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 rot="5400000">
            <a:off x="5189536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149352" y="638838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8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16" name="Shape 16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7" name="Shape 17"/>
          <p:cNvCxnSpPr/>
          <p:nvPr/>
        </p:nvCxnSpPr>
        <p:spPr>
          <a:xfrm>
            <a:off x="152400" y="1276741"/>
            <a:ext cx="8833102" cy="0"/>
          </a:xfrm>
          <a:prstGeom prst="straightConnector1">
            <a:avLst/>
          </a:prstGeom>
          <a:noFill/>
          <a:ln w="95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4361687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  <a:defRPr/>
            </a:lvl9pPr>
          </a:lstStyle>
          <a:p>
            <a:endParaRPr dirty="0"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/>
            </a:lvl1pPr>
            <a:lvl2pPr marL="548640" marR="0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/>
            </a:lvl2pPr>
            <a:lvl3pPr marL="822960" marR="0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lvl3pPr>
            <a:lvl4pPr marL="1097280" marR="0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Georgia"/>
              <a:buChar char="•"/>
              <a:defRPr/>
            </a:lvl4pPr>
            <a:lvl5pPr marL="13716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marL="1645920" marR="0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Georgia"/>
              <a:buChar char="●"/>
              <a:defRPr/>
            </a:lvl6pPr>
            <a:lvl7pPr marL="1920240" marR="0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Physics Lesson Plan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76200" y="1527048"/>
            <a:ext cx="8729472" cy="50261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endParaRPr lang="en-US" sz="2500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endParaRPr lang="en-US" sz="2500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r>
              <a:rPr lang="en-US" sz="25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Explore Gravitational Acceleration with F=ma</a:t>
            </a:r>
            <a:endParaRPr lang="en-US" sz="2500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r>
              <a:rPr lang="en-US" sz="25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Tues </a:t>
            </a:r>
            <a:r>
              <a:rPr lang="en-US" sz="25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r>
              <a:rPr lang="en-US" sz="25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/3/2015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r>
              <a:rPr lang="en-US" sz="25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To Do:</a:t>
            </a:r>
            <a:br>
              <a:rPr lang="en-US" sz="25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</a:br>
            <a:r>
              <a:rPr lang="en-US" sz="25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Clean up Classroom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r>
              <a:rPr lang="en-US" sz="25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Make Activity Bins with 5 materials, SS, balance, ring stand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endParaRPr lang="en-US" sz="2500" b="0" i="0" u="none" strike="noStrike" cap="none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1800"/>
              <a:buNone/>
            </a:pPr>
            <a:endParaRPr lang="en-US" sz="250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342081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Physics of Bacon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130425"/>
            <a:ext cx="8504237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hape 231"/>
          <p:cNvSpPr txBox="1">
            <a:spLocks/>
          </p:cNvSpPr>
          <p:nvPr/>
        </p:nvSpPr>
        <p:spPr>
          <a:xfrm>
            <a:off x="301752" y="1371600"/>
            <a:ext cx="8613648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548640" marR="0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22960" marR="0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097280" marR="0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3716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645920" marR="0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20240" marR="0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03120" marR="0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45733" indent="-6033">
              <a:buClr>
                <a:srgbClr val="D16349"/>
              </a:buClr>
              <a:buSzPct val="25000"/>
              <a:buNone/>
            </a:pPr>
            <a:r>
              <a:rPr lang="en-US" sz="2700" dirty="0" smtClean="0">
                <a:latin typeface="Georgia"/>
                <a:sym typeface="Georgia"/>
              </a:rPr>
              <a:t>History is like </a:t>
            </a:r>
            <a:r>
              <a:rPr lang="en-US" sz="2700" dirty="0" smtClean="0">
                <a:latin typeface="Georgia"/>
                <a:sym typeface="Georgia"/>
              </a:rPr>
              <a:t>this:</a:t>
            </a:r>
            <a:endParaRPr lang="en-US" sz="2700" dirty="0" smtClean="0">
              <a:latin typeface="Georgia"/>
              <a:sym typeface="Georgi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571447"/>
            <a:ext cx="9669883" cy="933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8012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Physics of Bacon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130425"/>
            <a:ext cx="8504237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hape 231"/>
          <p:cNvSpPr txBox="1">
            <a:spLocks/>
          </p:cNvSpPr>
          <p:nvPr/>
        </p:nvSpPr>
        <p:spPr>
          <a:xfrm>
            <a:off x="301752" y="1371600"/>
            <a:ext cx="8613648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548640" marR="0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22960" marR="0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097280" marR="0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3716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645920" marR="0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20240" marR="0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03120" marR="0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45733" indent="-6033">
              <a:buClr>
                <a:srgbClr val="D16349"/>
              </a:buClr>
              <a:buSzPct val="25000"/>
              <a:buNone/>
            </a:pPr>
            <a:r>
              <a:rPr lang="en-US" sz="2700" dirty="0" smtClean="0">
                <a:latin typeface="Georgia"/>
                <a:sym typeface="Georgia"/>
              </a:rPr>
              <a:t>Math is like this</a:t>
            </a:r>
          </a:p>
        </p:txBody>
      </p:sp>
      <p:pic>
        <p:nvPicPr>
          <p:cNvPr id="3074" name="Picture 2" descr="https://encrypted-tbn0.gstatic.com/images?q=tbn:ANd9GcQd9-nmEvnJqcSgxK-QxDvZv2gJAIzw8jxDnsrMUEWzlBOEz-ny8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84387"/>
            <a:ext cx="4797163" cy="479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6208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Physics of Bacon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130425"/>
            <a:ext cx="8504237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hape 231"/>
          <p:cNvSpPr txBox="1">
            <a:spLocks/>
          </p:cNvSpPr>
          <p:nvPr/>
        </p:nvSpPr>
        <p:spPr>
          <a:xfrm>
            <a:off x="301752" y="1371600"/>
            <a:ext cx="8613648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548640" marR="0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22960" marR="0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097280" marR="0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3716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645920" marR="0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20240" marR="0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03120" marR="0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45733" indent="-6033">
              <a:buClr>
                <a:srgbClr val="D16349"/>
              </a:buClr>
              <a:buSzPct val="25000"/>
              <a:buNone/>
            </a:pPr>
            <a:r>
              <a:rPr lang="en-US" sz="2700" dirty="0" smtClean="0">
                <a:latin typeface="Georgia"/>
                <a:sym typeface="Georgia"/>
              </a:rPr>
              <a:t>English </a:t>
            </a:r>
            <a:r>
              <a:rPr lang="en-US" sz="2700" dirty="0" smtClean="0">
                <a:latin typeface="Georgia"/>
                <a:sym typeface="Georgia"/>
              </a:rPr>
              <a:t>and Spanish are </a:t>
            </a:r>
            <a:r>
              <a:rPr lang="en-US" sz="2700" dirty="0" smtClean="0">
                <a:latin typeface="Georgia"/>
                <a:sym typeface="Georgia"/>
              </a:rPr>
              <a:t>like this</a:t>
            </a:r>
          </a:p>
        </p:txBody>
      </p:sp>
      <p:pic>
        <p:nvPicPr>
          <p:cNvPr id="4098" name="Picture 2" descr="https://encrypted-tbn3.gstatic.com/images?q=tbn:ANd9GcQmi1ZGN0Cn6u2GNv4j7C9ZDBJ21XlATgDgkjjy2kw9cfanBog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7" y="2054967"/>
            <a:ext cx="5268913" cy="414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5827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Physics of Bacon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130425"/>
            <a:ext cx="8504237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hape 231"/>
          <p:cNvSpPr txBox="1">
            <a:spLocks/>
          </p:cNvSpPr>
          <p:nvPr/>
        </p:nvSpPr>
        <p:spPr>
          <a:xfrm>
            <a:off x="301752" y="1371600"/>
            <a:ext cx="8613648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548640" marR="0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22960" marR="0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097280" marR="0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3716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645920" marR="0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20240" marR="0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03120" marR="0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45733" indent="-6033">
              <a:buClr>
                <a:srgbClr val="D16349"/>
              </a:buClr>
              <a:buSzPct val="25000"/>
              <a:buNone/>
            </a:pPr>
            <a:r>
              <a:rPr lang="en-US" sz="2700" dirty="0" smtClean="0">
                <a:latin typeface="Georgia"/>
                <a:sym typeface="Georgia"/>
              </a:rPr>
              <a:t>PE is </a:t>
            </a:r>
            <a:r>
              <a:rPr lang="en-US" sz="2700" dirty="0" smtClean="0">
                <a:latin typeface="Georgia"/>
                <a:sym typeface="Georgia"/>
              </a:rPr>
              <a:t>like this</a:t>
            </a:r>
          </a:p>
        </p:txBody>
      </p:sp>
      <p:pic>
        <p:nvPicPr>
          <p:cNvPr id="2" name="Picture 2" descr="http://t0.gstatic.com/images?q=tbn:ANd9GcTWOBDL3GHdGRxo4wE8tBBtlsvg0F1WnwXJZJUdl189NvjXjGcRN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248400" cy="468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3603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Physics of Bacon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130425"/>
            <a:ext cx="8504237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hape 231"/>
          <p:cNvSpPr txBox="1">
            <a:spLocks/>
          </p:cNvSpPr>
          <p:nvPr/>
        </p:nvSpPr>
        <p:spPr>
          <a:xfrm>
            <a:off x="301752" y="1371600"/>
            <a:ext cx="8613648" cy="49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548640" marR="0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22960" marR="0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097280" marR="0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3716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645920" marR="0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20240" marR="0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03120" marR="0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45733" indent="-6033">
              <a:buClr>
                <a:srgbClr val="D16349"/>
              </a:buClr>
              <a:buSzPct val="25000"/>
              <a:buNone/>
            </a:pPr>
            <a:r>
              <a:rPr lang="en-US" sz="2700" dirty="0" smtClean="0">
                <a:latin typeface="Georgia"/>
                <a:sym typeface="Georgia"/>
              </a:rPr>
              <a:t>But PHYSICS is the </a:t>
            </a:r>
            <a:r>
              <a:rPr lang="en-US" sz="2700" dirty="0" smtClean="0">
                <a:latin typeface="Georgia"/>
                <a:sym typeface="Georgia"/>
              </a:rPr>
              <a:t>incredible BACON </a:t>
            </a:r>
            <a:r>
              <a:rPr lang="en-US" sz="2700" dirty="0" smtClean="0">
                <a:latin typeface="Georgia"/>
                <a:sym typeface="Georgia"/>
              </a:rPr>
              <a:t>WEAVE:</a:t>
            </a:r>
          </a:p>
          <a:p>
            <a:pPr marL="145733" indent="-6033">
              <a:buClr>
                <a:srgbClr val="D16349"/>
              </a:buClr>
              <a:buSzPct val="25000"/>
              <a:buNone/>
            </a:pPr>
            <a:endParaRPr lang="en-US" sz="2700" dirty="0">
              <a:latin typeface="Georgia"/>
              <a:sym typeface="Georgia"/>
            </a:endParaRPr>
          </a:p>
          <a:p>
            <a:pPr marL="145733" indent="-6033">
              <a:buClr>
                <a:srgbClr val="D16349"/>
              </a:buClr>
              <a:buSzPct val="25000"/>
              <a:buNone/>
            </a:pPr>
            <a:r>
              <a:rPr lang="en-US" sz="2700" dirty="0" smtClean="0">
                <a:latin typeface="Georgia"/>
                <a:sym typeface="Georgia"/>
              </a:rPr>
              <a:t>Gravity</a:t>
            </a:r>
          </a:p>
          <a:p>
            <a:pPr marL="145733" indent="-6033">
              <a:buClr>
                <a:srgbClr val="D16349"/>
              </a:buClr>
              <a:buSzPct val="25000"/>
              <a:buNone/>
            </a:pPr>
            <a:r>
              <a:rPr lang="en-US" sz="2700" dirty="0" smtClean="0">
                <a:latin typeface="Georgia"/>
                <a:sym typeface="Georgia"/>
              </a:rPr>
              <a:t>								</a:t>
            </a:r>
            <a:r>
              <a:rPr lang="en-US" sz="2700" dirty="0">
                <a:latin typeface="Georgia"/>
                <a:sym typeface="Georgia"/>
              </a:rPr>
              <a:t> </a:t>
            </a:r>
            <a:r>
              <a:rPr lang="en-US" sz="2700" dirty="0" smtClean="0">
                <a:latin typeface="Georgia"/>
                <a:sym typeface="Georgia"/>
              </a:rPr>
              <a:t>      Velocity</a:t>
            </a:r>
            <a:endParaRPr lang="en-US" sz="2700" dirty="0">
              <a:latin typeface="Georgia"/>
              <a:sym typeface="Georgia"/>
            </a:endParaRPr>
          </a:p>
          <a:p>
            <a:pPr marL="145733" indent="-6033">
              <a:buClr>
                <a:srgbClr val="D16349"/>
              </a:buClr>
              <a:buSzPct val="25000"/>
              <a:buNone/>
            </a:pPr>
            <a:r>
              <a:rPr lang="en-US" sz="2700" dirty="0" smtClean="0">
                <a:latin typeface="Georgia"/>
                <a:sym typeface="Georgia"/>
              </a:rPr>
              <a:t>Force</a:t>
            </a:r>
          </a:p>
          <a:p>
            <a:pPr marL="145733" indent="-6033">
              <a:buClr>
                <a:srgbClr val="D16349"/>
              </a:buClr>
              <a:buSzPct val="25000"/>
              <a:buNone/>
            </a:pPr>
            <a:r>
              <a:rPr lang="en-US" sz="2700" dirty="0">
                <a:latin typeface="Georgia"/>
                <a:sym typeface="Georgia"/>
              </a:rPr>
              <a:t>	</a:t>
            </a:r>
            <a:r>
              <a:rPr lang="en-US" sz="2700" dirty="0" smtClean="0">
                <a:latin typeface="Georgia"/>
                <a:sym typeface="Georgia"/>
              </a:rPr>
              <a:t>								Mass</a:t>
            </a:r>
          </a:p>
        </p:txBody>
      </p:sp>
      <p:sp>
        <p:nvSpPr>
          <p:cNvPr id="2" name="AutoShape 2" descr="data:image/jpeg;base64,/9j/4AAQSkZJRgABAQAAAQABAAD/2wCEAAkGBxQSEhUUExQWFRUXGBgYGBgYGBgaHBgbGhoXGBkcGBwYHCggGBolHBcXITEiJikrLi4uGiAzODMsNygtLiwBCgoKDg0OGxAQGzUlICQsLyw0LC00LDQ0LDQsLywsNCw0LCwvLywsNCwsLCwsLCwsLCwsLCwsLCwsLCwsLCwsLP/AABEIAMIBBAMBIgACEQEDEQH/xAAcAAABBQEBAQAAAAAAAAAAAAAFAAIDBAYBBwj/xAA+EAABAgQEBAQEBAQFBAMAAAABAhEAAyExBBJBUQUiYXEGgZGhEzKx8AdCwdEUUuHxFSNicoIWM5KyosLS/8QAGgEAAwEBAQEAAAAAAAAAAAAAAAECAwQFBv/EACoRAAICAQQBBAEEAwEAAAAAAAABAhEDBBIhMUETIlFhMnGRscFCgaEF/9oADAMBAAIRAxEAPwDztKIkSiJEoiRKI81yPpIwGJRDwiJAmGzVtQVPsOp2ESrbpFycYR3S6IZpagufbqekCJ81ywsLncxPjcRdIL/zK1PToOkURHbjhtR4Ooz+rL6NV4XmZjlPb1j1PwlXDS+zR4t4fxWSanYkPHoHgLx3h8nwJuaWQpWVRqhQJLVFUnuPOBrmzK+D0MSoeJcZXj34iYPDOEK/iJn8sogpH+5fyjyc9I8741+I2MxDhK/gIP5ZVFf8ph5v/HLFUKz2HivF8Phg8+ciXsFHmP8AtSOZXkIyPEvxNkIpIkzJp0UtpST/AOTr/wDjHkK8UcxP5iaqcknuTUxwTXqb7mHQWbTin4hYudypmIkJOkpLq7Z1ux6gCMjOSFKKlFUwu5UtaiSepBBMRImVtDVQxFqWwFkg9EJceZEToxpTQKoKU17vA/O0NSqAZeONmKvNWkDZRFPK8QzeITlXmzSBQArUQBpQmkVXh6bdbQAW5XEJgHzrJ05j9mHfGKqqY9wD9RFSXDyHptAA8ISofIg1uAUkdOQge0RTMIjZSdmIP1D+8cJb+0d+L6w7AgODJFCCdi4P7e8TcOx8/CLEyWSnd6pUNlaEfYjhmbXhCcWoT9/2gsVGxxfilGLlIlpBRMWr/NGyE1VlNiD6s7w3wvhROxedQZKTnIZw78gPmH/4xjioH8oB3HKfah9I0XhbxMMKFIWjOlRcqBZYozMaKHmLxLXwHg9YncMkzBzpD7/1gFj+AySWSpQ25nHu7RHgOPSZxaTOBUW5CWV6G99It4nDrNaE9RE7n4EjOYnwwh3MwqHf9oH4lGHk/kCvJ39bVg3MwUxL8qal9Kdn7QNxHA/iLzqJfsK+kRcmzTgyXEMOJgzANcgfoesNw3CkTEZgopIvqx2jT8QwIEtTNy+ri9ukZmTixLmVolRZX6GNldGZEeFTNFAiFGkKEi5HrChiGplQ4IiadMALJ5iNv1ew7xRxE8C5Cj/KPl8/5vYd483HCUz6HNqseL7fwSLmUcUT/N/+RqfaB2KxGYMmifdR3J1+2h06YVF1Hy0EQzDHbDGo9HkZs88ruX7FRYiFZiaYYqzJj29f2jU5mcM0i14jlSmF/vrvD3awhEwAcJhAwo4RAA6HCInhzwDJ0qaGqWTEdoQMAx5EOERiHGEB0Jjqo6kiOqA7wANCtGjoNo4RCgASlmG5oRVDTAA6GgtHI4YYjuaGx0wmgENelfXWDXCvFeJkUTMK0D8szm/Vx5GAkNMMR6RgfHMqY3xkqlE0zDmR6gOPMRoZcxExOaWpKknVJBHtHjMqYUlx71B7iCfDEhSnkzTh5uxUcqux/QvEtDN3x1aES5hJchCi2zUr5x5kFZ1gKdia7tr7Qc4xj8UJJROQClTD4oqCO4ofaM/IlkuQ7JBJO2n6wRVdgxuImkkOSWAA7aQo4sVjkWI1E3FKIYcqdh939YieIguOKVEUOx6pkQTF7x1UUcTMft9YaQhs2Zm7fX+kSITESIkBhjHlLaQxUdKon4VgTOUeZkpvevtEt0rZUIOT2oqkRxo0E/wyoVc9PveB2JwC5YcgULPdx9DExyRl0zWemyQVtFDJDlSyNIvIwzgOkioS/W56vanvDVrYBywJzBwD/N3Jq49HsIqzKikEHaJv4YC6h+24MNXjiKD9B9IrqnKP9IfIrRdTkAZg736Utp/eJkcRQkumWNKEkjTfS5aBuIwy0MVhswcW+x5xABAkDbXDNAOPpdzh5J7hWnmzakaxdwHiuXLPNg8NM5irmSqxyum/y8tNQ92oRvD/AA6uYjOVZRsxciLHEPDeVIMsqUQOYK317Rn60E6s3WmyuO7aGf8ArLCqSy+GyCWIdK1pDEk2Dmj0qYpHHcPWCDImylElilQWkWIoWJ2v1rYBZPCFqegQNAS5H7wb4b4ckuPimYQW+UjzNrXp2hvLFeRx0uWStRKZwOHmOUTctyywzMRlDgkF38m84q4XhS5hZJDC5d/NhWNBifDOGMsFKloVlzVcuXAIDuCLmjUEE/DvBTLWqSJiVhCs2ZLVDAkPmII6vETye249mmLSvd7+jLY7gQCCUPmHUF4BZuke04vgaVS/iS0hKmcAkHMATmc0ozVYW9MZ4s8PAD4iUsahTVZtwNf6RljzNNKfnyXn08Wt2Px4MSITG+lotT8IQHScwGncOCBqD7axUetY7DzxGGw8wimABgEdjrQjABpPC2MCiJKsQqQpVELLKlqf8sxJ+Xoq28GcX+G2MUosuTlJdwSkegTGBBj0r8OPHGUpwmKVylhKmk/LoELP8ux0seidroETYD8L0BH+bNJXrlAYdK3hR6cqVCjOy6R86ZoTxClUMmzadIszHLOY5XYamKsyWQWPesJCnJFqGnasIqJuXO5vFDEmHAw0x1oQxwgr4bnpE4JIuLua1fyMB0upQAuTGn8OcIUC6iA6ms7XHfQ+0Z5ZJRaZ06XHKeRNdI3MnC5x8r+rjXWO4zhSCMhSzCtlO9gTtHZE1UoMkhSXstnJF29bQ9HGELBBzIOtHAHpaPEblHo90x54KVJJCjUkCvy6D2A8oiX4JUqWSl8xNGc6e8afg2KcoCsrB6liK7PYxqJWIlZSkLClf6C502jrebInwc+TBjqmjx2R4TWsskk70+2g9w3wcJagTmdtwSN+ifONIqb8NSkk5EkuHcGt2+94lTP+IkhFEi5evUncwS1ORquiIaXEpcIB4zw0lYIzk9DX6ekBk+GBLJUwUB3praPQJOGliWcvzHVy7jzgJxVT5wdQWNBd9AwHaIhnl0mbvDBu2jnCcG8s5VdhYj726xPhZiClZyupwCbAg9DfSK3D1BNSwADAsas+wZ4MIxksS2ylyKMk17EjaJybvBrSsCycPkWpASD2DmunpBFGH2QO6nEQ4jFpTMC2Unlry6WHvDJM5cwFRZhSlSYmpdhT6Rb/AMO5TzAC9Mre8D5OJVKxGZfM9C1MyWYh+zQXwuAExQCizvUav+ntA/xDwZcsggChY6XsX9oMcmpcvsUkk6YdlccSotUoagajWa1DrDMXg0fDJDMQAybVPrAbh0uWwE2YuWGcEJ2alXvXzh0qdNIUywQSAApN3p9NWjeadGHp1yjAcZX8DELS3IagWdKg/lzVptA+fhgrUasRQdAH07xq/EPBFYj/ADMyZa0JIAPyqF7vyn1jESsQUx34J7oL5PH1ONwm/hnBLLgNU2+zDUqi0Fggfq3237mIZ0u9GI8/pGxzkbx0wx4cDABwR14UcgEegeHfxQm4eQmVNlfHKaJWVMctGCruRWuzQo8+hQtiHZYmki9KP30H30MVwok/feCvirhqsPOCVlSiUBTqBGpFjpSAwVDVNWIllfN6/Qw9A3iFBrFgCBjQgI7NoO8OdhE0+WGSb8t+t/K49IRVHeAN8ZNC/wCXvr3o/qI9K4TIYn8rgEA7lgSD6R5ph5JRMluCHUhQ0OUsoHo6SC+oIIj1DBYqWpOV3YhiAoC9akPX9o5dVG1Z6Ogk0tteQphMAFKU+m2uneBfEeDBSk3y5jQFhQGlNIOcNxSTNLKclx0rWpgJxPivw5zKJYAih69beUeck9yaPSflFuRwWUACoVIJIDgA7diw00juHwCsOCoJL2ZjZuvf6RXwvGUVGr0DglzqC3WJBxEqDZlqAHkT1NX0ipZJVzwEU0RcQwUxSCpVQACOaqdaj9oXhpAMsI3Fer1ivxHHJWktyqIId73FRpE/hbES0kkqDuwBUBoB5we6USulZo8LJTkUkXBHu/7RmMdh3xACS1Kkg0r9amD6ceELUhTJz70qHa/eBGMmIE3MS7OKanvENOMroSfuYxGHTnAVNUQamhHtBsqQWQl8qQ4cOx8/pFLD4pCw/wAMN0Z/asXcHNSxyyyqovWDe7rkqStdfwCcXIKgpOZVS1kgeZ1q20RcHk5syLOG7H9oN4ifMVLKgEgB6G9PpAvhkoqUogBALVALq1BrQP8AesPG1JUw3NJhHCg5A9FJLPQecX+NqBll2JKX84qL4AhX5ip61et9LRQxvAU1DpHSn6CsNwXVkyqbXJCqYanO7vQgm9mPaIJyuVlKYXchulIHzQuSWPOHFSSW6XiTBqSs8wBOxsQ50FDexgca5bKppdA3jUxU2WtEk2QauHPToSxjzePWsSAXQlGU7MdXI8o8x4rhvhzVpAYA06A1Ed2kmrcTyf8A0Mb9syvJmsQdq+kXMMrOCFKAtcgOADR/pu/SIcHWhQFh7Oxtor9OkdkoKQVpDtQ/6Xo931Fd47TzSPEy8pLW0MMSIszWKBfNf9HdzUufQUioDAA+OGEDCgEchQnhQwNp+LeJEzHJSAAUSUJUNiSpVf8AiUmMQJRgx4jxHxcZiF6fEWBrRJyJ9gIoAREFtikU+XYyXKaJhKJsIbCmrLBoYdDZiKGtYN+GJaZjImAqSDUZmFWIJYEmx9BtAOVPIpob9YnlTVJqk1apsdKDf9hCkm1SLxyUZJvo9HlGSjlRJDl6lqDSp6ED9oLYPEJEvJ8LIHf6epjz7hXF1zVpTapJ16Dyr7RuOFcSMpdQSnVgSP6R5mWGROrPdwuE4boovJwktQJSFAkiouOgy7npAPjPAyMqshZSgAo6uQxrURsE46RMYintXtAzxZPSZaAlQU6wSwsADWnVozjKSlTZcXbqhnDeFAEBgWuaEjdos4YICJigzfTvDpBfDgucyjU79/ICKU+RMEsN8hPM53NSSYznyy2uOWDsFw1KiVrYAmjhz5CDGB4XKCn+IU6gtp+7QNn8QEgioJsK0HRzF7D8XC3zJABqO33pC3yq/Bat9E+L4IDy/ESQA4SojXauzwO/whYstIruajsB7QTSEuSqbs7gPT9O0cmfBWKLruQ36QRzWyraVf0AOAvVyGSVB7PoPciNLhZxEk50lwWfrox84zGFwKmmsCWmZc3mr2oI18ucf4NKVkOCAbaGneNJwuVoMjVL9UPwMs/CoXNXbeKfCpcwJcVGr6Nt/TaCeGxEtEpjMQlVaZkg/WKCOMIyAJGamhcOTZxrV9Iw2yTMe26XkKYSYopY5R1Satq8TZZSVFylQYVIbpbyjLidMcpQKnqH9XhyZs7OxCQQWc1Y+8XcmuUN43fZP4hw0sg5EtR/K+3eMwqVlWk2F6aB4L8ZnTk8pOZwaMzBq9BSGYbhpmywrOkqyh0gigJUB5uK9I1xxlJFRyKK5O4yRlWFUIIDGuhq8eceM8NlxCtHDj1j0TH4CeEpdqhg4sHF2q/Vg8ZDxpgJi1BbBRS45QXIppU/ZjXT3DKrOLWRc8VLx/RimaH/ABS2wO1Lb7w8y/Z9CYYqYCGIc0YvYDRrNHqHhjpC62BoQx1vHZ8s31vE3CsYiUoqVL+JQADMw6vQ9IiVNcvZzbbp2rABADHYZMDFoc8MQoUchQATy9T1hxMcQaR2JKRxVBFZZiWYXiEw0JksgRLKDqSNyBbctEcqLILAOS7gZWslnBB7mzawDRs+D8GRK5wC5Sal6+hYRp+DYXmILEBP5WYlh02MB8LjUzcGFuyhlBuWIIBBPUV7Bt41vh/ho+GZr/OAB7bmPLlGUm7fJ9FjnCOPjhMHqweWvK1TVjTY03EAJODmrmEgApNHNGOh0owP9Y1fE18pAAc0DaijesTYPBEBIKstBpHIs0k+OTZpVZHI4fM+EAtTdU5QCP8ASMj0Y1LvC4jhJaZbKnrmFgwSEZXc5g4GkHE4MqSormMcuUbJFtNxFGRgZaSUHNMAqCxYdGFDHV6sUujCLvt/sYLGcEqF5lqAJpQC2zM8XMMQZiQ1AQLUjdqnS0pUMuUVo1mBY9Yx3hqV8RYBsFZj1rQRF2rOnE17uKDMzAPMdhYU7MNbUij4owyguWUlgC/SxoRaD+JXnWouz000vrFDH4hCpyQQ4Skv3an31jFvlCV8foCEzZZYZAHIfmNTqai56N+12TiZIoqWkWqm3nSta00eLckJNRKQRW6begi3KKQP+wkjen6CkbRzvtBLb5X/AErnBS1y2mJCHLg6tUB3YUoadYBYjhHwivKQSA4Ac1D+RFo1MzEZ0/8AaSkDUAmnY3uYCcQxJCV5WBCFAGovR70MJ5XJomO7kG8GYTEkquXp33jS4jD5VZwQMzFi73A/WM5wKSpcxDHv9+caxHDlzpgClFg42praJn3RrmdO78FDxIgHIaAg1exofaKWExWVPLJcV+Vv7QR47w0JmIAILHMXJIYQMGLQklOUnd7B3Fh2+3jJOS6RzwScC5gMIZigVnKkmxOug7vDuM4YJqMuWpegylhpRrH1il/GTEh0yikPdnp5wL8TyZ6pOeYu6XCU0vu1HqfWN8clVSM8kXe6/wDR594pxSV4heQClCQBzEO5p90gSkAs5bqzxZMks7J7Zg5bofPrFWZLILGh2j14JJJHg5G5Scn5GG8KE0PnJILEZTRxUfX1ijMbOqxZtIjESLLgve8QiGA94UceOQAWpdocowyWKQ+JKQxSYhWXP32i2EUisUgGGhMkSmh2iyiXmJKlDejX20At/eIJYctvFvD4FSlZQkqUQCADoWZXZiPWEyoqwr4WzzJ6JKlMmr2NnNxQ1j1qVjE/BTldIJbRgDcv2+pjBcA4AvDrE4rQVJBGTKokUIL2FKebdYKSpU2agIS6kpqGAHq3Ye8cOod9M9rR4Xt93yFfFOLVJKVgAhLlgany1p9IocL8STJrUKT1pTcvEiOCzEkAJDk11L3iDAEJmKCiSvPlIoKamOJY8bXVtHdtd1dmjwvEJy0v8N070+jxbkY9bUQr1Cab3P0huDmEpIZmDN2uYvYJAKszOcreQpEJJptGbSp2jIcQ4+t1IVsoWLW3al4XhbFSpZZS0BwC5V7AbxYxWATMnzAdGNGrcM5tce8QLwQQW+CRShOY66MQ3nGuPbtNoxtUaHh86UoKWSCB10dj5xncZxOVLlqcpBKzzFtDQPdqW7wTwnEBKFZQNGpZSqsVBRLs5tGZ47IRiVHMkpKiWCKMWZwLOYt4YV2ZyjkttIMcMx02Y5SoFyGI69oNnFTJTApFdQ379oy3hZKvymiTro1qaxvcbICwk+/l7RzzgovgrJSaTAOM4uuW+YAbML+hvA+dxVM5K0pS5WhSaB6kOC+ljGi41wwLkAkOWt1Fq7PAzAeHB8NiQ6mOYaN+sGOEU7l2Z7otHeC4JaAFJQ+UlJcpBLHKSB386QQxk+eQo5lIZVEIS5IupSlXFgKN5RFg+Frll3LAuCHc6V9YKKlH5gcp0PNmIPsKFm2jq9bGuUTJ3K27MnxRNSySosHUpaiQ7WJ0gfgMP/nBKyXJIJ82pvGqxmEUV8tOt2Yaa2gJKlZphIJ5RTsHv11jCU1TaOiMltpfBofgg5UkO7s++0Zrx3OSmWEmiSQFNoBdtDB8TcyEhV3rTWkYP8UseBllvUmo6Cv1aDF73GJwTfpxcn4MVisErmUEZUjmGalHZg9Sf6xURgySapFCaliWD0BrEInEBg47E6w9GJUzO4oWOpG+8eyk0jxG03bO4rC5LKBrpS2o3DxWXfeLEyZmfM7w2ZLbTr5WcdHikSyvEMTEREYoQnhRyFAARnSskxaNlEehp7Q2CfiTCKROCykhE2qSQ2bLyqI6Zg0DYkpDJhYRATE0xLxCtDQ0JkwNPvrG5/DqYlIWrKnPnGVVSRytazAl93IjDINv1H28H/D3EEyULJzFqltHYDvVhGWZNxqJ06WUY5Ll0etScMAM3zFROZjvu5tqe8R8NkzlTqEhGouzaEm3aAXBPEqZqA5Kr5g2UjsQa06Qaw3E0pHLMKf9wL9g1I8zKmq+j28StNrmwsZSkqIBqASSa3s21ox8nDEzQs1MxWZwRqS9qikaGdxAFC+YlZBFSwJO76RUwOCKZ6Usl7BqvQi4ofWIxW02dEPbdhvh0jLKmKJ7H66Xibh9MzEl7n7vEM6YRJCbrKjQC9NYU7EplSagjdwXekQ1UaRk+b+2CU5hMmkJd8oG9yYsypqxVm6H9bwH/wAWKFUCSSVUcPelNbD1gtJ4yT88tqWaMqkqdGrXiiwhBKScgLmocdQw9XiSWU2MoUtlCT3trER4nLAFDWopX70hn+KSQRyVeg/pFRyKJnJN+AHwdCpSgtk8xJGrOSz/ALRvOGzCpIO42+r9YwUlBKlFBBTmUQl7DMW+um8bHw0SBlWMvMaPp/8Aar1jdx5TDVU4WXJswiUoAhy7t1r9YE8PWsoBDGpBJ6G8E5csfDXWxr+8YRWPUJy5WcoZiDQpIVzUINwCIzcckm/ijCG3r7NjPxKk0UtI8ojVxiSmkxRURtFLCYFCuZSlLTo6g3m1TDZ+GSo5Uy0gPmJap9YinF8suo9DsZ4hTQSksTWrDb0vrArhEw/EcgMtwaUepr1gXxt0zU/ppt7iLmAxqULyywFEghSlHlFLp1Or2jWMdyVFJJRdLsvYniSUEJqRnIFLjr7R5h48n58S7/l/U+hj0Gfg/lUtYKs1U/KA3QNTrcRnfE3AJSpJWlQMx60YncEsagv6RtpVtyJv4o5tXC8VRPPSNQaaaQ9UwkF20Ng5NrtaHiSXL6Ve/wBIcuSKcwI3GjPoen28epZ4dMjliooKnXT07w5SxQVYGzVG+v1MPRyhz0y1B6H0ivNmGgdwLe/7wIOjhklioWirFj+IISQLG/XX0t6RXJikJnIUKFDEezfiJhJeL4VJxEkDNhcqVpAqhKgEKDaBwkvsDHlUqoj0edIXKCwg8q0qQoXCkqBBCgaEXjzudJMpZQXofXrEKV8PsaHIREOJi2ExVxdTSBGklSK4MToTS3nWJ+D8NE1RBVlYPap7RscBgpaU5FEtXKdi1HeMs2dQ4N9PpZZVfSK/g7DukE0BNxptTakek4VBLJyglNsyR199Yz3hSWE1CAUgh2FQKVHXyjfyMOFglBBtr91jz8yeR2eqn6UVHwvJl/Esgy00pQ5m63inKmzcwUkJQw1qzjTyjQeL2EkpuS3oNi94tJwSTLGZAKlAaVfWzAf1hQg1as1x5UopvyA8VOWUjMteViyU0BO7gVL1qbxSwuHKlFAE0qP+o0apcG4Z9mjTr4dkGVIoLJoQCGaw2JiZUuhLAKLWsdK9esXKVdjWWKXCPPeKcMAmJmAZVsEsHoLucxc0aveD/CcOXZVwl772pDcbKzYmUCnMlAJUkk1BJCmJPKdoK8KkGgIbrWz2J8yIyyu42WpJQZJMwTqSDa5+/KMD42lKTNSEhwFOa2cpSD6qaPW8SE5QaOz2jB42V8ScrMgEJDamptq2lusTGDhmTOeMvVg4lbhqPhc1QlOVLljVgTUgdT5iNBP4moqSUsQL2tWzmpppAtfC1AJARYA+hpR2/uYvYTgpAVmULUAfpqzf2jSahLu/4OhxVXJkfFONTEJKMylZk6ZS2oAY06u94wvD8EvNMmKBDrejUBZnj0r/AAZP6uNDfW9frADj8oSwCEhjyu+1bC5uKwb+Wl5Jx7LVdkvCpCklOZ2IYO/1jTSZD5VDbWlIF4DF/GSjlo/ygvYfvGkU0tLP0GmsY+n7m/FGeaTTS8mR45ggqaBlcEHu8M4bw8IJCkcwJD+QIc6Wgli1g4hIuwVQHSntFmbNSAwCUp1f3frERlSTHvaW0FSOHhSlTFkkuWSx5d6m7NesZDxRiQgLUQ1QlGxO/bXsI2WMmSQnOo5UpqVKUwpag7x5Zx7iwnTSQFBALCpHc6MS6QzWFxaOvBH1JWzn1GZwi+eQFNRUiiq0I/NVqPd46qUEMSxd6AuG6m5rFiflK3AIllQL6i2pZ/a0dmz0upnYuCS7mgIJYDd6Np3j0jx2getOu2lPOr9hFVbB/JvvXSLa6a08y1drf2ipPbMcpcOWLM4elNItGbIlQ2HNDIoR2FHHjsAHtrAjvGR8a8HZInIFBRXQaH1+sereJvCpkvNkgql3KRUo/dP0jLGSCFPzBQqklw3SJfBKPLJC3TEMwVeCHGeFnDzih+U8yDWoOh6i394pkPCN48oamYqWoLSWI1EaPhnGPjjLM+cVoAHDXpc2jOLREaVlBdNDETgpqjbFllilfg9R4PixLUnIGBSL/mL37ftGvwmL+E7Cp86G1NCK+sec+H5ylICyCeXe1H9I0qJzyUqeuYfR48nPcZceD3I7Zq/kILxKsRMyn5Ucx6kfYHrGgk4zEBANQNaD3jKcExIQknMl1kE1DgDfaCquPJAIC0l6GvmYiOSUfkMkbdJBhWMmKTmCi9dA9f1gX/FqyqLqAF3P21IpDxBkZlUIuz20HppEWK47KJb4jqY5gaXq1b0r5xUpSkrqxRSjxRcwc8JnLUc1UooqjhmLNTTzeDhkAE5QBQKPRndmjJqxSFLQpLPlqlRIBaoKg9aE17QWkcXdNCU8pqT5JLevkLPGrSa+iGm+ULiXFCmWdH6sTp7xQ4ckpSSSnMpWZVX0oCdNBAuZxBJn5ZlRLSl3+V2o/SjwpnilCcxyAJZwWAezgPc10jCOPI+drdmryY48WkHFYubMNA9hyjtqdYsypRBqpIVYObe0ZP8A6lUqwYGoNQR5NFlCwt+dSi3KzAEv27xD3Lvs2StcdG3wk0GW6lDOGAAIYi1fOA/jvD5ZbEjlKVgg709wTAHjM0YZlhZyFQDAgvZ2d3DV8jGOHH5kxYQuoJ0e+9dLx144Tcba68nFvhHIvd34o3XAMPROYqTlLgWoWLFq2jRmbmAYuxP9PciMSvjokgcwFBqzuAHNaafSOYjxMhCDcljlZnJJc00EZbW5ddmuSS7b6COIx6v4hRluaAE7amttd4DY/iS+YlbMKkadH8oy0/is5jlURVy5DOdvL2EUp86YtJzKGVFSN7Cg1Z0+ojaOjp8nLLWwS9osdi5s9ZK3NykE0F3tTSI0qzMAHNSRVgbWNLG+9NAYUoEoNHA86U0LuHLs0WU4ZpYWUkDMAlYqAqoIBdgNxSto7eInm25O2V/gEqs2uXZjZtPKIUoUk1oHIJbbQ9qVi8JaPhghR+IF5Sg/mS1FOerAg0DwJxuIeg2uH1FgCYqPJnLjkpzV1LRE8dVDFRuYnFxyFCgAUKOQoAPthJjJeKPCmZ5uHDG6kDXqnr01jUoVEqVQCPBfEXBxiJRSzTUl0k6HY9N48/WnKopVRaSyhH014m8MJnvMlMmaK7BffZXX1jw7xzwc/EQQgpmvkVpUWB2jNqioNpmeEkEPvFKfh/6RawylJcHS4NxvE0xETbTOlVJD/D3FzKzImHkylrbbn6Q7FeKJhlGQBRyytgS/KG13eKE+WG6wKXfrCWOMnuaHLPkhHamFk46ZQ51Fv9R94K8O42451ZQkKNB8xowP3SsA5ElXw/iXDsQNO/QiI5MwA1Djbfzglii1TQQ1OSDtM0GJ48TRNgX7j71irMmlZUXJYuegNH2uAPPpECZQUtpRpcAggswd2BDC3WLqMF8NSMx5SVEKyllBqhlfMSAw/wB1YUYRguEOeaeR+5l/g/H1JmMCycoS7Py0Z637Rp8fxlSEZikBKgcqilLKZhXSlHMeb5W6WI9KEsesT/xS1ABSnSDYt/fSJnh3S3WbYtVtjTRPxXF55pLlQJpUuw22eKcxVlAvqeVgKlulmNtekcXmq7jX+x8vaJ8LgpigwevygEF1OwLPZgattvG0VSo5JzcnbL/CMak8k0gP8q1GgZwArsBSCuH4ohKwQeW4rZhd6UjJzMOQShuYKalrgX2fXrF3DTVBCkD5XvbmFGdVA717gxhPTxk7OvFrZwjtL/E8cZyvzZUh0jKahwMxY2Lgdj1gYlawsKtkcZVflqXHTXreIlzKWADBqjahffeIvim2XMfN7dNr/WNYwUY7Ucs8spS3vsJ43GGYsqI0AYtry+dD9TSI5ZzCgS5oxBvQUIoLe0U5OJIL8rh2dIVpYO9Xo7PWOSphJ1Lue7VP0gUVFUglNzdsslNaElAo7Hb5b02cfrEJlMokAqCKh3vmaoYO6qN+0Ep/C1SkypxKTLmcriuVTkKABDUFHNyYpKXzrDVKnDVV82YJuwrlJYXib5DwR2dhlArsSosdde3XpBNE7LJCQxSrmUQoEijkMLfMA+jGKWIUqVy/NYkMlTlnUKO4CTU7uNoEYrGlYALUAsPKp3t3gePdwG/aTY3Gs4Sen7sXLV2ga8cJhqjGyVGDdiJhhjkdihHDCaOkRaw0kDmV5D9YTdDSsbLw1Kx2Hqm7QoXI6R9hIiZEKFFEEwjC/iRLGeUWDlKnLXZmfdoUKJn0M8V8ZpAnpYAOmra113gZJNPOOQozf4m2H8hpDmu36wIm3hQoqA8oW8MqPxWcsRUb94h4wkCcpg1o7Cin2ZLoL+FkBWRwD/mJvW4Lw/HYlZlpQVqKAlDJzFg/wyWFg5hQonH/AJGnwD8XQMKBkFv+A/c+sPUkfDPdH/qYUKGhMiUec9HboxpGrVKSCwAAyBTMGfKS7b1NesKFDQmB5AZbi4RLIOxyguOtTEuHLypgNRnWW0coLnvQeghQohdjQK4gOdtOenZSm9Iryk/N0KQPRUKFFMRECxp1ieUolVS7JID6CtI7ChAhqlnlqapr1ghwI8qDr8SaH1YSkEV7woUUCK3GEgKSwA5T/wCpjPG8KFE4vxQZfyZyI4UKNDMcu8NhQoAJZNxFzEW8x9DHYURLsuPRAIUKFF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0425"/>
            <a:ext cx="5348287" cy="432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1600200" y="2667000"/>
            <a:ext cx="1676400" cy="609600"/>
          </a:xfrm>
          <a:prstGeom prst="line">
            <a:avLst/>
          </a:prstGeom>
          <a:ln w="889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029200" y="3124200"/>
            <a:ext cx="2224088" cy="609600"/>
          </a:xfrm>
          <a:prstGeom prst="line">
            <a:avLst/>
          </a:prstGeom>
          <a:ln w="889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600200" y="3733800"/>
            <a:ext cx="2788444" cy="990600"/>
          </a:xfrm>
          <a:prstGeom prst="line">
            <a:avLst/>
          </a:prstGeom>
          <a:ln w="889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791200" y="4193465"/>
            <a:ext cx="1614488" cy="1445335"/>
          </a:xfrm>
          <a:prstGeom prst="line">
            <a:avLst/>
          </a:prstGeom>
          <a:ln w="889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8737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/>
        </p:nvSpPr>
        <p:spPr>
          <a:xfrm>
            <a:off x="76200" y="1447800"/>
            <a:ext cx="8991600" cy="519112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buSzPct val="25000"/>
            </a:pP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Calculating Acceleration with F=ma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613648" cy="5026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45733" marR="0" lvl="0" indent="-6033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2700" b="1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145733" marR="0" lvl="0" indent="-6033" algn="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70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2/3/15</a:t>
            </a:r>
          </a:p>
          <a:p>
            <a:pPr marL="145733" marR="0" lvl="0" indent="-6033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700" b="1" dirty="0" smtClean="0">
                <a:solidFill>
                  <a:schemeClr val="dk1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Calculating Gravitational Acceleration</a:t>
            </a:r>
          </a:p>
          <a:p>
            <a:pPr marL="145733" marR="0" lvl="0" indent="-6033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If F=ma, rewrite the equation to solve for “a”</a:t>
            </a:r>
          </a:p>
          <a:p>
            <a:pPr marL="145733" marR="0" lvl="0" indent="-6033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		</a:t>
            </a:r>
            <a:r>
              <a:rPr lang="en-US" sz="2700" b="1" dirty="0" smtClean="0">
                <a:solidFill>
                  <a:schemeClr val="tx1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		a= F/m</a:t>
            </a:r>
          </a:p>
          <a:p>
            <a:pPr marL="145733" marR="0" lvl="0" indent="-6033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2700" b="1" dirty="0">
              <a:solidFill>
                <a:srgbClr val="FF0000"/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145733" marR="0" lvl="0" indent="-6033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Write what data you would need to </a:t>
            </a:r>
            <a:r>
              <a:rPr lang="en-US" sz="2700" b="1" i="1" dirty="0" smtClean="0">
                <a:solidFill>
                  <a:srgbClr val="FF000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collect</a:t>
            </a:r>
            <a:r>
              <a:rPr lang="en-US" sz="2700" b="1" dirty="0" smtClean="0">
                <a:solidFill>
                  <a:srgbClr val="FF000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 to find an object’s acceleration:</a:t>
            </a:r>
          </a:p>
          <a:p>
            <a:pPr marL="145733" marR="0" lvl="0" indent="-6033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2700" b="1" dirty="0" smtClean="0">
                <a:solidFill>
                  <a:schemeClr val="tx1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		Its Force and its mass</a:t>
            </a:r>
            <a:endParaRPr lang="en-US" sz="2700" b="1" dirty="0">
              <a:solidFill>
                <a:schemeClr val="tx1"/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145733" marR="0" lvl="0" indent="-6033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2700" b="1" dirty="0" smtClean="0">
              <a:solidFill>
                <a:srgbClr val="FF0000"/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145733" marR="0" lvl="0" indent="-6033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2700" b="1" dirty="0" smtClean="0">
              <a:solidFill>
                <a:srgbClr val="FF0000"/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145733" marR="0" lvl="0" indent="-6033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2700" dirty="0" smtClean="0">
              <a:solidFill>
                <a:schemeClr val="dk1"/>
              </a:solidFill>
              <a:latin typeface="Georgia" panose="02040502050405020303" pitchFamily="18" charset="0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9" name="Shape 245"/>
          <p:cNvSpPr txBox="1">
            <a:spLocks/>
          </p:cNvSpPr>
          <p:nvPr/>
        </p:nvSpPr>
        <p:spPr>
          <a:xfrm>
            <a:off x="335280" y="1447800"/>
            <a:ext cx="850392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548640" marR="0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22960" marR="0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097280" marR="0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3716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645920" marR="0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20240" marR="0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03120" marR="0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39700" indent="0">
              <a:spcBef>
                <a:spcPts val="0"/>
              </a:spcBef>
              <a:buClr>
                <a:srgbClr val="D16349"/>
              </a:buClr>
              <a:buSzPct val="100000"/>
              <a:buFont typeface="Georgia"/>
              <a:buNone/>
            </a:pPr>
            <a:r>
              <a:rPr lang="en-US" sz="2000" i="1" dirty="0" err="1" smtClean="0">
                <a:latin typeface="Georgia"/>
                <a:ea typeface="Georgia"/>
                <a:cs typeface="Georgia"/>
                <a:sym typeface="Georgia"/>
              </a:rPr>
              <a:t>Dir</a:t>
            </a:r>
            <a:r>
              <a:rPr lang="en-US" sz="2000" i="1" dirty="0" smtClean="0">
                <a:latin typeface="Georgia"/>
                <a:ea typeface="Georgia"/>
                <a:cs typeface="Georgia"/>
                <a:sym typeface="Georgia"/>
              </a:rPr>
              <a:t>: NB’s out.  Silently taking notes.  Questions at the end of the slide.</a:t>
            </a:r>
            <a:endParaRPr lang="en-US" sz="2000" i="1" dirty="0"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770398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660091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hape 23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buSzPct val="25000"/>
            </a:pP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Calculating Acceleration with F=ma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66273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23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buSzPct val="25000"/>
            </a:pP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Calculating Acceleration with F=ma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305800" cy="5932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1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/>
        </p:nvSpPr>
        <p:spPr>
          <a:xfrm>
            <a:off x="76200" y="1447800"/>
            <a:ext cx="8991600" cy="519112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buSzPct val="25000"/>
            </a:pP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Calculating Acceleration with F=ma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613648" cy="5026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45733" marR="0" lvl="0" indent="-6033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2700" b="1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  <a:p>
            <a:pPr marL="145733" marR="0" lvl="0" indent="-6033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2700" b="1" dirty="0" smtClean="0">
              <a:solidFill>
                <a:srgbClr val="FF0000"/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145733" marR="0" lvl="0" indent="-6033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2700" b="1" dirty="0" smtClean="0">
              <a:solidFill>
                <a:srgbClr val="FF0000"/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145733" marR="0" lvl="0" indent="-6033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2700" b="1" dirty="0" smtClean="0">
              <a:solidFill>
                <a:srgbClr val="FF0000"/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145733" marR="0" lvl="0" indent="-6033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Georgia"/>
              <a:buNone/>
            </a:pPr>
            <a:endParaRPr lang="en-US" sz="2700" dirty="0" smtClean="0">
              <a:solidFill>
                <a:schemeClr val="dk1"/>
              </a:solidFill>
              <a:latin typeface="Georgia" panose="02040502050405020303" pitchFamily="18" charset="0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9" name="Shape 245"/>
          <p:cNvSpPr txBox="1">
            <a:spLocks/>
          </p:cNvSpPr>
          <p:nvPr/>
        </p:nvSpPr>
        <p:spPr>
          <a:xfrm>
            <a:off x="335280" y="1447800"/>
            <a:ext cx="850392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548640" marR="0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22960" marR="0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097280" marR="0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3716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645920" marR="0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20240" marR="0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03120" marR="0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39700" indent="0">
              <a:spcBef>
                <a:spcPts val="0"/>
              </a:spcBef>
              <a:buClr>
                <a:srgbClr val="D16349"/>
              </a:buClr>
              <a:buSzPct val="100000"/>
              <a:buFont typeface="Georgia"/>
              <a:buNone/>
            </a:pPr>
            <a:r>
              <a:rPr lang="en-US" sz="2000" i="1" dirty="0" err="1" smtClean="0">
                <a:latin typeface="Georgia"/>
                <a:ea typeface="Georgia"/>
                <a:cs typeface="Georgia"/>
                <a:sym typeface="Georgia"/>
              </a:rPr>
              <a:t>Dir</a:t>
            </a:r>
            <a:r>
              <a:rPr lang="en-US" sz="2000" i="1" dirty="0" smtClean="0">
                <a:latin typeface="Georgia"/>
                <a:ea typeface="Georgia"/>
                <a:cs typeface="Georgia"/>
                <a:sym typeface="Georgia"/>
              </a:rPr>
              <a:t>: NB’s out.  Silently taking notes.  Questions at the end of the slide.</a:t>
            </a:r>
            <a:endParaRPr lang="en-US" sz="2000" i="1" dirty="0"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837443"/>
              </p:ext>
            </p:extLst>
          </p:nvPr>
        </p:nvGraphicFramePr>
        <p:xfrm>
          <a:off x="914400" y="2437245"/>
          <a:ext cx="7239000" cy="3658755"/>
        </p:xfrm>
        <a:graphic>
          <a:graphicData uri="http://schemas.openxmlformats.org/drawingml/2006/table">
            <a:tbl>
              <a:tblPr firstRow="1" bandRow="1">
                <a:tableStyleId>{EEE933B7-613F-4850-9975-0C3B1A9B2D52}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Object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Mass (Kg)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Force (N)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Acceler-ation</a:t>
                      </a:r>
                      <a:r>
                        <a:rPr lang="en-US" sz="2400" dirty="0" smtClean="0"/>
                        <a:t> (m/s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548871">
                <a:tc>
                  <a:txBody>
                    <a:bodyPr/>
                    <a:lstStyle/>
                    <a:p>
                      <a:r>
                        <a:rPr lang="en-US" dirty="0" smtClean="0"/>
                        <a:t>Wood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8871"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metal cylinder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8871">
                <a:tc>
                  <a:txBody>
                    <a:bodyPr/>
                    <a:lstStyle/>
                    <a:p>
                      <a:r>
                        <a:rPr lang="en-US" dirty="0" smtClean="0"/>
                        <a:t>Small metal cylinder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871">
                <a:tc>
                  <a:txBody>
                    <a:bodyPr/>
                    <a:lstStyle/>
                    <a:p>
                      <a:r>
                        <a:rPr lang="en-US" dirty="0" smtClean="0"/>
                        <a:t>Bolts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871">
                <a:tc>
                  <a:txBody>
                    <a:bodyPr/>
                    <a:lstStyle/>
                    <a:p>
                      <a:r>
                        <a:rPr lang="en-US" dirty="0" smtClean="0"/>
                        <a:t>Bocce ball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3990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130425"/>
            <a:ext cx="8504237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hape 231"/>
          <p:cNvSpPr txBox="1">
            <a:spLocks/>
          </p:cNvSpPr>
          <p:nvPr/>
        </p:nvSpPr>
        <p:spPr>
          <a:xfrm>
            <a:off x="301752" y="1371600"/>
            <a:ext cx="8613648" cy="53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548640" marR="0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22960" marR="0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097280" marR="0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3716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645920" marR="0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20240" marR="0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03120" marR="0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45733" indent="-6033">
              <a:buClr>
                <a:srgbClr val="D16349"/>
              </a:buClr>
              <a:buSzPct val="25000"/>
              <a:buNone/>
            </a:pPr>
            <a:r>
              <a:rPr lang="en-US" sz="2700" b="1" dirty="0" smtClean="0">
                <a:latin typeface="Georgia"/>
                <a:sym typeface="Georgia"/>
              </a:rPr>
              <a:t>15 </a:t>
            </a:r>
            <a:r>
              <a:rPr lang="en-US" sz="2700" b="1" dirty="0" err="1" smtClean="0">
                <a:latin typeface="Georgia"/>
                <a:sym typeface="Georgia"/>
              </a:rPr>
              <a:t>mins</a:t>
            </a:r>
            <a:r>
              <a:rPr lang="en-US" sz="2700" b="1" dirty="0" smtClean="0">
                <a:latin typeface="Georgia"/>
                <a:sym typeface="Georgia"/>
              </a:rPr>
              <a:t>: Working Quietly with group members</a:t>
            </a:r>
            <a:endParaRPr lang="en-US" sz="2700" dirty="0" smtClean="0">
              <a:latin typeface="Georgia"/>
              <a:sym typeface="Georgia"/>
            </a:endParaRPr>
          </a:p>
        </p:txBody>
      </p:sp>
      <p:sp>
        <p:nvSpPr>
          <p:cNvPr id="7" name="Shape 23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>
              <a:buSzPct val="25000"/>
            </a:pP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Calculating Acceleration with F=ma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4391729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81226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78002D"/>
                </a:solidFill>
                <a:latin typeface="Franklin Gothic Medium Cond" panose="020B0606030402020204" pitchFamily="34" charset="0"/>
              </a:rPr>
              <a:t>Front of the Room 2</a:t>
            </a:r>
            <a:r>
              <a:rPr lang="en-US" sz="5000" baseline="30000" dirty="0" smtClean="0">
                <a:solidFill>
                  <a:srgbClr val="78002D"/>
                </a:solidFill>
                <a:latin typeface="Franklin Gothic Medium Cond" panose="020B0606030402020204" pitchFamily="34" charset="0"/>
              </a:rPr>
              <a:t>nd</a:t>
            </a:r>
            <a:r>
              <a:rPr lang="en-US" sz="5000" dirty="0" smtClean="0">
                <a:solidFill>
                  <a:srgbClr val="78002D"/>
                </a:solidFill>
                <a:latin typeface="Franklin Gothic Medium Cond" panose="020B0606030402020204" pitchFamily="34" charset="0"/>
              </a:rPr>
              <a:t> </a:t>
            </a:r>
            <a:endParaRPr lang="en-US" sz="5000" dirty="0">
              <a:solidFill>
                <a:srgbClr val="78002D"/>
              </a:solidFill>
              <a:latin typeface="Franklin Gothic Medium Cond" panose="020B06060304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22025"/>
              </p:ext>
            </p:extLst>
          </p:nvPr>
        </p:nvGraphicFramePr>
        <p:xfrm>
          <a:off x="3048000" y="1299144"/>
          <a:ext cx="3133485" cy="2434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495"/>
                <a:gridCol w="1044495"/>
                <a:gridCol w="1044495"/>
              </a:tblGrid>
              <a:tr h="811552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Justyn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>
                          <a:effectLst/>
                          <a:latin typeface="Tahoma"/>
                        </a:rPr>
                        <a:t>Laniya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Keishaun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1552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>
                          <a:effectLst/>
                          <a:latin typeface="Tahoma"/>
                        </a:rPr>
                        <a:t>Gabriel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Aliyah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Jason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1552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Lashawn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Christina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729060"/>
              </p:ext>
            </p:extLst>
          </p:nvPr>
        </p:nvGraphicFramePr>
        <p:xfrm>
          <a:off x="6629400" y="1293453"/>
          <a:ext cx="2438400" cy="23926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</a:tblGrid>
              <a:tr h="76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Ricardo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Wuraola</a:t>
                      </a:r>
                      <a:endParaRPr lang="en-US" sz="2500" dirty="0"/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1552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Eric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Chanice</a:t>
                      </a:r>
                      <a:endParaRPr lang="en-US" sz="2500" dirty="0"/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1552"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i="0" u="none" strike="noStrike" dirty="0" smtClean="0">
                        <a:effectLst/>
                        <a:latin typeface="Tahoma"/>
                      </a:endParaRPr>
                    </a:p>
                    <a:p>
                      <a:endParaRPr lang="en-US" sz="2500" dirty="0"/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463224"/>
              </p:ext>
            </p:extLst>
          </p:nvPr>
        </p:nvGraphicFramePr>
        <p:xfrm>
          <a:off x="76200" y="1299144"/>
          <a:ext cx="2667000" cy="2434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0"/>
                <a:gridCol w="1333500"/>
              </a:tblGrid>
              <a:tr h="811552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>
                          <a:effectLst/>
                          <a:latin typeface="Tahoma"/>
                        </a:rPr>
                        <a:t>Elyjah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Candy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1552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Imani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Tajhion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1552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Derianka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>
                          <a:effectLst/>
                          <a:latin typeface="Tahoma"/>
                        </a:rPr>
                        <a:t>Kanhaya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Shape 217"/>
          <p:cNvSpPr txBox="1">
            <a:spLocks/>
          </p:cNvSpPr>
          <p:nvPr/>
        </p:nvSpPr>
        <p:spPr>
          <a:xfrm>
            <a:off x="304800" y="3886200"/>
            <a:ext cx="8763000" cy="2667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buClr>
                <a:srgbClr val="D16349"/>
              </a:buClr>
              <a:buSzPct val="25000"/>
            </a:pPr>
            <a:r>
              <a:rPr lang="en-US" sz="2400" b="1" dirty="0" smtClean="0">
                <a:latin typeface="Georgia"/>
                <a:ea typeface="Georgia"/>
                <a:cs typeface="Georgia"/>
                <a:sym typeface="Georgia"/>
              </a:rPr>
              <a:t>Welcome!    Please enter silently.  Once you have followed the instructions, begin your Do Now Quiz</a:t>
            </a:r>
          </a:p>
          <a:p>
            <a:pPr marL="251460" indent="-182880">
              <a:buFontTx/>
              <a:buAutoNum type="arabicPeriod"/>
            </a:pPr>
            <a:endParaRPr lang="en-US" sz="2400" b="1" dirty="0" smtClean="0">
              <a:latin typeface="Franklin Gothic Book" pitchFamily="34" charset="0"/>
              <a:sym typeface="Wingdings" pitchFamily="2" charset="2"/>
            </a:endParaRPr>
          </a:p>
          <a:p>
            <a:pPr marL="251460" indent="-182880">
              <a:buFontTx/>
              <a:buAutoNum type="arabicPeriod"/>
            </a:pP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Take out 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your planner and </a:t>
            </a: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write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 the prepwork</a:t>
            </a:r>
          </a:p>
          <a:p>
            <a:pPr marL="251460" indent="-182880">
              <a:buFontTx/>
              <a:buAutoNum type="arabicPeriod"/>
            </a:pP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Take out 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your homework</a:t>
            </a:r>
          </a:p>
          <a:p>
            <a:pPr marL="251460" indent="-18288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Hang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 your backpack on the back of your chair.</a:t>
            </a:r>
          </a:p>
        </p:txBody>
      </p:sp>
    </p:spTree>
    <p:extLst>
      <p:ext uri="{BB962C8B-B14F-4D97-AF65-F5344CB8AC3E}">
        <p14:creationId xmlns:p14="http://schemas.microsoft.com/office/powerpoint/2010/main" val="181611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3921"/>
          </a:srgbClr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CLOSING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301752" y="114300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indent="-274320" algn="ctr">
              <a:spcBef>
                <a:spcPts val="0"/>
              </a:spcBef>
              <a:buSzPct val="25000"/>
              <a:buNone/>
            </a:pPr>
            <a:endParaRPr lang="en-US" sz="2700" b="1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indent="-274320" algn="ctr">
              <a:spcBef>
                <a:spcPts val="0"/>
              </a:spcBef>
              <a:buSzPct val="25000"/>
              <a:buNone/>
            </a:pPr>
            <a:r>
              <a:rPr lang="en-US" sz="27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Clean Up Time:</a:t>
            </a:r>
            <a:endParaRPr lang="en-US" sz="2700" b="1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700" b="1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Binders should be </a:t>
            </a:r>
            <a:r>
              <a:rPr lang="en-US" sz="2700" b="1" i="1" dirty="0" err="1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pizza’ed</a:t>
            </a:r>
            <a:r>
              <a:rPr lang="en-US" sz="2700" b="1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under desks</a:t>
            </a: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700" b="1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Area should be free from trash paper</a:t>
            </a: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700" b="1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File papers as given below:</a:t>
            </a: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700" b="1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700" b="1" i="1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700" b="1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700" b="1" i="1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700" b="1" i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2700" b="1" i="1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700" b="1" i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Begin working on the exit slip</a:t>
            </a:r>
            <a:endParaRPr lang="en-US" sz="2700" b="1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049704"/>
              </p:ext>
            </p:extLst>
          </p:nvPr>
        </p:nvGraphicFramePr>
        <p:xfrm>
          <a:off x="457200" y="3505200"/>
          <a:ext cx="8077200" cy="17090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62600"/>
                <a:gridCol w="2514600"/>
              </a:tblGrid>
              <a:tr h="4081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Handout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Title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Location</a:t>
                      </a:r>
                      <a:endParaRPr lang="en-US" sz="2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6259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Completed Graphs in Notebooks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Notebook</a:t>
                      </a:r>
                      <a:endParaRPr lang="en-US" sz="2400" baseline="0" dirty="0" smtClean="0"/>
                    </a:p>
                  </a:txBody>
                  <a:tcPr anchor="ctr"/>
                </a:tc>
              </a:tr>
              <a:tr h="625934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aseline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534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 dirty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EXIT </a:t>
            </a:r>
            <a:r>
              <a:rPr lang="en-US" sz="3300" b="0" i="0" u="none" strike="noStrike" cap="none" baseline="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SLIP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228600" y="1371600"/>
            <a:ext cx="8503920" cy="47975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0">
              <a:buNone/>
            </a:pPr>
            <a:r>
              <a:rPr lang="en-US" sz="2800" dirty="0"/>
              <a:t>3</a:t>
            </a:r>
            <a:r>
              <a:rPr lang="en-US" sz="2800" dirty="0" smtClean="0"/>
              <a:t> mins: Complete the exit slip on the page provided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80428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81226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78002D"/>
                </a:solidFill>
                <a:latin typeface="Franklin Gothic Medium Cond" panose="020B0606030402020204" pitchFamily="34" charset="0"/>
              </a:rPr>
              <a:t>Front of the Room 3</a:t>
            </a:r>
            <a:r>
              <a:rPr lang="en-US" sz="5000" baseline="30000" dirty="0" smtClean="0">
                <a:solidFill>
                  <a:srgbClr val="78002D"/>
                </a:solidFill>
                <a:latin typeface="Franklin Gothic Medium Cond" panose="020B0606030402020204" pitchFamily="34" charset="0"/>
              </a:rPr>
              <a:t>rd</a:t>
            </a:r>
            <a:endParaRPr lang="en-US" sz="5000" dirty="0">
              <a:solidFill>
                <a:srgbClr val="78002D"/>
              </a:solidFill>
              <a:latin typeface="Franklin Gothic Medium Cond" panose="020B06060304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55676"/>
              </p:ext>
            </p:extLst>
          </p:nvPr>
        </p:nvGraphicFramePr>
        <p:xfrm>
          <a:off x="3061894" y="1143986"/>
          <a:ext cx="3293184" cy="27710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728"/>
                <a:gridCol w="548864"/>
                <a:gridCol w="548864"/>
                <a:gridCol w="1097728"/>
              </a:tblGrid>
              <a:tr h="666504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Keyshawna</a:t>
                      </a:r>
                      <a:endParaRPr lang="en-US" sz="25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Ayiana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Briana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6504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Yanaja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Ameer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Donta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6504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Tyrik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Dalia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Ciarah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65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Ariana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i="0" u="none" strike="noStrike" dirty="0" smtClean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Ruben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065587"/>
              </p:ext>
            </p:extLst>
          </p:nvPr>
        </p:nvGraphicFramePr>
        <p:xfrm>
          <a:off x="6553200" y="1143000"/>
          <a:ext cx="2590800" cy="273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</a:tblGrid>
              <a:tr h="63202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>
                          <a:effectLst/>
                          <a:latin typeface="Tahoma"/>
                        </a:rPr>
                        <a:t>Genorie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Jayvon 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6503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Asiyannie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Khadijah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6503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Rori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Jayden  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6503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Steven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Jasmine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669584"/>
              </p:ext>
            </p:extLst>
          </p:nvPr>
        </p:nvGraphicFramePr>
        <p:xfrm>
          <a:off x="76200" y="1143986"/>
          <a:ext cx="2743200" cy="2666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71600"/>
              </a:tblGrid>
              <a:tr h="666504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Garrick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Adonis</a:t>
                      </a:r>
                      <a:endParaRPr lang="en-US" sz="25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6504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Zeek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Keniesha</a:t>
                      </a:r>
                      <a:endParaRPr lang="en-US" sz="25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650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Destiny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Carol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6504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Shantel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Keontae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Shape 217"/>
          <p:cNvSpPr txBox="1">
            <a:spLocks/>
          </p:cNvSpPr>
          <p:nvPr/>
        </p:nvSpPr>
        <p:spPr>
          <a:xfrm>
            <a:off x="304800" y="3962400"/>
            <a:ext cx="8763000" cy="2667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buClr>
                <a:srgbClr val="D16349"/>
              </a:buClr>
              <a:buSzPct val="25000"/>
            </a:pPr>
            <a:r>
              <a:rPr lang="en-US" sz="2400" b="1" dirty="0" smtClean="0">
                <a:latin typeface="Georgia"/>
                <a:ea typeface="Georgia"/>
                <a:cs typeface="Georgia"/>
                <a:sym typeface="Georgia"/>
              </a:rPr>
              <a:t>Welcome!    Please enter silently.  Once you have followed the instructions, begin your Do Now Quiz</a:t>
            </a:r>
          </a:p>
          <a:p>
            <a:pPr marL="251460" indent="-182880">
              <a:buFontTx/>
              <a:buAutoNum type="arabicPeriod"/>
            </a:pPr>
            <a:endParaRPr lang="en-US" sz="2400" b="1" dirty="0" smtClean="0">
              <a:latin typeface="Franklin Gothic Book" pitchFamily="34" charset="0"/>
              <a:sym typeface="Wingdings" pitchFamily="2" charset="2"/>
            </a:endParaRPr>
          </a:p>
          <a:p>
            <a:pPr marL="251460" indent="-182880">
              <a:buFontTx/>
              <a:buAutoNum type="arabicPeriod"/>
            </a:pP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Take out 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your planner and </a:t>
            </a: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write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 the prepwork</a:t>
            </a:r>
          </a:p>
          <a:p>
            <a:pPr marL="251460" indent="-182880">
              <a:buFontTx/>
              <a:buAutoNum type="arabicPeriod"/>
            </a:pP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Take out 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your homework</a:t>
            </a:r>
          </a:p>
          <a:p>
            <a:pPr marL="251460" indent="-18288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Hang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 your backpack on the back of your chair.</a:t>
            </a:r>
          </a:p>
        </p:txBody>
      </p:sp>
    </p:spTree>
    <p:extLst>
      <p:ext uri="{BB962C8B-B14F-4D97-AF65-F5344CB8AC3E}">
        <p14:creationId xmlns:p14="http://schemas.microsoft.com/office/powerpoint/2010/main" val="22177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81226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78002D"/>
                </a:solidFill>
                <a:latin typeface="Franklin Gothic Medium Cond" panose="020B0606030402020204" pitchFamily="34" charset="0"/>
              </a:rPr>
              <a:t>Front of the Room 6</a:t>
            </a:r>
            <a:r>
              <a:rPr lang="en-US" sz="5000" baseline="30000" dirty="0" smtClean="0">
                <a:solidFill>
                  <a:srgbClr val="78002D"/>
                </a:solidFill>
                <a:latin typeface="Franklin Gothic Medium Cond" panose="020B0606030402020204" pitchFamily="34" charset="0"/>
              </a:rPr>
              <a:t>th</a:t>
            </a:r>
            <a:r>
              <a:rPr lang="en-US" sz="5000" dirty="0" smtClean="0">
                <a:solidFill>
                  <a:srgbClr val="78002D"/>
                </a:solidFill>
                <a:latin typeface="Franklin Gothic Medium Cond" panose="020B0606030402020204" pitchFamily="34" charset="0"/>
              </a:rPr>
              <a:t> </a:t>
            </a:r>
            <a:endParaRPr lang="en-US" sz="5000" dirty="0">
              <a:solidFill>
                <a:srgbClr val="78002D"/>
              </a:solidFill>
              <a:latin typeface="Franklin Gothic Medium Cond" panose="020B06060304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77004"/>
              </p:ext>
            </p:extLst>
          </p:nvPr>
        </p:nvGraphicFramePr>
        <p:xfrm>
          <a:off x="3200400" y="1296452"/>
          <a:ext cx="396240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/>
                <a:gridCol w="1320800"/>
                <a:gridCol w="1320800"/>
              </a:tblGrid>
              <a:tr h="863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Nasir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>
                          <a:effectLst/>
                          <a:latin typeface="Tahoma"/>
                        </a:rPr>
                        <a:t>Jamella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Lloyd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Joshua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Gigi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Jeanell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Martin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495442"/>
              </p:ext>
            </p:extLst>
          </p:nvPr>
        </p:nvGraphicFramePr>
        <p:xfrm>
          <a:off x="7391400" y="1295400"/>
          <a:ext cx="1600200" cy="25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100"/>
                <a:gridCol w="800100"/>
              </a:tblGrid>
              <a:tr h="818931"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078544"/>
              </p:ext>
            </p:extLst>
          </p:nvPr>
        </p:nvGraphicFramePr>
        <p:xfrm>
          <a:off x="76200" y="1296452"/>
          <a:ext cx="297180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5900"/>
                <a:gridCol w="1485900"/>
              </a:tblGrid>
              <a:tr h="863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Victoria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>
                          <a:effectLst/>
                          <a:latin typeface="Tahoma"/>
                        </a:rPr>
                        <a:t>Jaebez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Monita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>
                          <a:effectLst/>
                          <a:latin typeface="Tahoma"/>
                        </a:rPr>
                        <a:t>Kayshawn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Shakeena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Ashley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Shape 217"/>
          <p:cNvSpPr txBox="1">
            <a:spLocks/>
          </p:cNvSpPr>
          <p:nvPr/>
        </p:nvSpPr>
        <p:spPr>
          <a:xfrm>
            <a:off x="304800" y="3962400"/>
            <a:ext cx="8763000" cy="2667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buClr>
                <a:srgbClr val="D16349"/>
              </a:buClr>
              <a:buSzPct val="25000"/>
            </a:pPr>
            <a:r>
              <a:rPr lang="en-US" sz="2400" b="1" dirty="0" smtClean="0">
                <a:latin typeface="Georgia"/>
                <a:ea typeface="Georgia"/>
                <a:cs typeface="Georgia"/>
                <a:sym typeface="Georgia"/>
              </a:rPr>
              <a:t>Welcome!    Please enter silently.  Once you have followed the instructions, begin your Do Now Quiz</a:t>
            </a:r>
          </a:p>
          <a:p>
            <a:pPr marL="251460" indent="-182880">
              <a:buFontTx/>
              <a:buAutoNum type="arabicPeriod"/>
            </a:pPr>
            <a:endParaRPr lang="en-US" sz="2400" b="1" dirty="0" smtClean="0">
              <a:latin typeface="Franklin Gothic Book" pitchFamily="34" charset="0"/>
              <a:sym typeface="Wingdings" pitchFamily="2" charset="2"/>
            </a:endParaRPr>
          </a:p>
          <a:p>
            <a:pPr marL="251460" indent="-182880">
              <a:buFontTx/>
              <a:buAutoNum type="arabicPeriod"/>
            </a:pP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Take out 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your planner and </a:t>
            </a: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write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 the prepwork</a:t>
            </a:r>
          </a:p>
          <a:p>
            <a:pPr marL="251460" indent="-182880">
              <a:buFontTx/>
              <a:buAutoNum type="arabicPeriod"/>
            </a:pP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Take out 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your homework</a:t>
            </a:r>
          </a:p>
          <a:p>
            <a:pPr marL="251460" indent="-18288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Hang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 your backpack on the back of your chair.</a:t>
            </a:r>
          </a:p>
        </p:txBody>
      </p:sp>
    </p:spTree>
    <p:extLst>
      <p:ext uri="{BB962C8B-B14F-4D97-AF65-F5344CB8AC3E}">
        <p14:creationId xmlns:p14="http://schemas.microsoft.com/office/powerpoint/2010/main" val="7922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81226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78002D"/>
                </a:solidFill>
                <a:latin typeface="Franklin Gothic Medium Cond" panose="020B0606030402020204" pitchFamily="34" charset="0"/>
              </a:rPr>
              <a:t>Front of the Room 7</a:t>
            </a:r>
            <a:r>
              <a:rPr lang="en-US" sz="5000" baseline="30000" dirty="0" smtClean="0">
                <a:solidFill>
                  <a:srgbClr val="78002D"/>
                </a:solidFill>
                <a:latin typeface="Franklin Gothic Medium Cond" panose="020B0606030402020204" pitchFamily="34" charset="0"/>
              </a:rPr>
              <a:t>th</a:t>
            </a:r>
            <a:r>
              <a:rPr lang="en-US" sz="5000" dirty="0" smtClean="0">
                <a:solidFill>
                  <a:srgbClr val="78002D"/>
                </a:solidFill>
                <a:latin typeface="Franklin Gothic Medium Cond" panose="020B0606030402020204" pitchFamily="34" charset="0"/>
              </a:rPr>
              <a:t> </a:t>
            </a:r>
            <a:endParaRPr lang="en-US" sz="5000" dirty="0">
              <a:solidFill>
                <a:srgbClr val="78002D"/>
              </a:solidFill>
              <a:latin typeface="Franklin Gothic Medium Cond" panose="020B06060304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264248"/>
              </p:ext>
            </p:extLst>
          </p:nvPr>
        </p:nvGraphicFramePr>
        <p:xfrm>
          <a:off x="2667000" y="1371600"/>
          <a:ext cx="3886200" cy="2575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219200"/>
                <a:gridCol w="1295400"/>
              </a:tblGrid>
              <a:tr h="858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Amanda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Jayvon 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Wendell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58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Reynaldo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Jayden 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Hannah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58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Destiny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>
                          <a:effectLst/>
                          <a:latin typeface="Tahoma"/>
                        </a:rPr>
                        <a:t>Shiniece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Harry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920790"/>
              </p:ext>
            </p:extLst>
          </p:nvPr>
        </p:nvGraphicFramePr>
        <p:xfrm>
          <a:off x="6705600" y="1370286"/>
          <a:ext cx="2286000" cy="2531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</a:tblGrid>
              <a:tr h="814114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Chris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Elijah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58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Josh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Barry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58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>
                          <a:effectLst/>
                          <a:latin typeface="Tahoma"/>
                        </a:rPr>
                        <a:t>D'Avian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4749"/>
              </p:ext>
            </p:extLst>
          </p:nvPr>
        </p:nvGraphicFramePr>
        <p:xfrm>
          <a:off x="60960" y="1371600"/>
          <a:ext cx="2453640" cy="2575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6820"/>
                <a:gridCol w="1226820"/>
              </a:tblGrid>
              <a:tr h="858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Anabel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Dajah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58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>
                          <a:effectLst/>
                          <a:latin typeface="Tahoma"/>
                        </a:rPr>
                        <a:t>Zubaida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err="1" smtClean="0">
                          <a:effectLst/>
                          <a:latin typeface="Tahoma"/>
                        </a:rPr>
                        <a:t>Rakim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58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 smtClean="0">
                          <a:effectLst/>
                          <a:latin typeface="Tahoma"/>
                        </a:rPr>
                        <a:t>Cordell</a:t>
                      </a:r>
                      <a:endParaRPr lang="en-US" sz="25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b="0" i="0" u="none" strike="noStrike" dirty="0">
                          <a:effectLst/>
                          <a:latin typeface="Tahoma"/>
                        </a:rPr>
                        <a:t>Samira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Shape 217"/>
          <p:cNvSpPr txBox="1">
            <a:spLocks/>
          </p:cNvSpPr>
          <p:nvPr/>
        </p:nvSpPr>
        <p:spPr>
          <a:xfrm>
            <a:off x="304800" y="3962400"/>
            <a:ext cx="8763000" cy="26670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buClr>
                <a:srgbClr val="D16349"/>
              </a:buClr>
              <a:buSzPct val="25000"/>
            </a:pPr>
            <a:r>
              <a:rPr lang="en-US" sz="2400" b="1" dirty="0" smtClean="0">
                <a:latin typeface="Georgia"/>
                <a:ea typeface="Georgia"/>
                <a:cs typeface="Georgia"/>
                <a:sym typeface="Georgia"/>
              </a:rPr>
              <a:t>Welcome!    Please enter silently.  Once you have followed the instructions, begin your Do Now Quiz</a:t>
            </a:r>
          </a:p>
          <a:p>
            <a:pPr marL="251460" indent="-182880">
              <a:buFontTx/>
              <a:buAutoNum type="arabicPeriod"/>
            </a:pPr>
            <a:endParaRPr lang="en-US" sz="2400" b="1" dirty="0" smtClean="0">
              <a:latin typeface="Franklin Gothic Book" pitchFamily="34" charset="0"/>
              <a:sym typeface="Wingdings" pitchFamily="2" charset="2"/>
            </a:endParaRPr>
          </a:p>
          <a:p>
            <a:pPr marL="251460" indent="-182880">
              <a:buFontTx/>
              <a:buAutoNum type="arabicPeriod"/>
            </a:pP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Take out 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your planner and </a:t>
            </a: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write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 the prepwork</a:t>
            </a:r>
          </a:p>
          <a:p>
            <a:pPr marL="251460" indent="-182880">
              <a:buFontTx/>
              <a:buAutoNum type="arabicPeriod"/>
            </a:pP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Take out 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your homework</a:t>
            </a:r>
          </a:p>
          <a:p>
            <a:pPr marL="251460" indent="-18288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latin typeface="Franklin Gothic Book" pitchFamily="34" charset="0"/>
                <a:sym typeface="Wingdings" pitchFamily="2" charset="2"/>
              </a:rPr>
              <a:t>Hang</a:t>
            </a:r>
            <a:r>
              <a:rPr lang="en-US" sz="2400" dirty="0" smtClean="0">
                <a:latin typeface="Franklin Gothic Book" pitchFamily="34" charset="0"/>
                <a:sym typeface="Wingdings" pitchFamily="2" charset="2"/>
              </a:rPr>
              <a:t> your backpack on the back of your chair.</a:t>
            </a:r>
          </a:p>
        </p:txBody>
      </p:sp>
    </p:spTree>
    <p:extLst>
      <p:ext uri="{BB962C8B-B14F-4D97-AF65-F5344CB8AC3E}">
        <p14:creationId xmlns:p14="http://schemas.microsoft.com/office/powerpoint/2010/main" val="283803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39000"/>
          </a:srgbClr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-152400"/>
            <a:ext cx="82296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b="1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   </a:t>
            </a:r>
            <a:r>
              <a:rPr lang="en-US" sz="3300" b="1" i="0" u="none" strike="noStrike" cap="none" baseline="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DO NOW </a:t>
            </a:r>
            <a:r>
              <a:rPr lang="en-US" sz="3300" b="1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TUESDAY 1/27</a:t>
            </a:r>
            <a:endParaRPr lang="en-US" sz="3300" b="1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421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/>
          <p:cNvGrpSpPr>
            <a:grpSpLocks/>
          </p:cNvGrpSpPr>
          <p:nvPr/>
        </p:nvGrpSpPr>
        <p:grpSpPr bwMode="auto">
          <a:xfrm>
            <a:off x="990600" y="1311275"/>
            <a:ext cx="7339012" cy="5029200"/>
            <a:chOff x="0" y="44136"/>
            <a:chExt cx="2691765" cy="1922975"/>
          </a:xfrm>
        </p:grpSpPr>
        <p:grpSp>
          <p:nvGrpSpPr>
            <p:cNvPr id="10249" name="Group 2"/>
            <p:cNvGrpSpPr>
              <a:grpSpLocks/>
            </p:cNvGrpSpPr>
            <p:nvPr/>
          </p:nvGrpSpPr>
          <p:grpSpPr bwMode="auto">
            <a:xfrm>
              <a:off x="122273" y="44136"/>
              <a:ext cx="2348234" cy="1681996"/>
              <a:chOff x="122273" y="47801"/>
              <a:chExt cx="2348234" cy="1821660"/>
            </a:xfrm>
          </p:grpSpPr>
          <p:grpSp>
            <p:nvGrpSpPr>
              <p:cNvPr id="10251" name="Group 4"/>
              <p:cNvGrpSpPr>
                <a:grpSpLocks/>
              </p:cNvGrpSpPr>
              <p:nvPr/>
            </p:nvGrpSpPr>
            <p:grpSpPr bwMode="auto">
              <a:xfrm>
                <a:off x="122273" y="47801"/>
                <a:ext cx="2348234" cy="1821660"/>
                <a:chOff x="108403" y="71053"/>
                <a:chExt cx="3429474" cy="2707811"/>
              </a:xfrm>
            </p:grpSpPr>
            <p:sp>
              <p:nvSpPr>
                <p:cNvPr id="8" name="Rounded Rectangle 7"/>
                <p:cNvSpPr/>
                <p:nvPr/>
              </p:nvSpPr>
              <p:spPr>
                <a:xfrm>
                  <a:off x="108403" y="429684"/>
                  <a:ext cx="3429474" cy="234918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fontAlgn="auto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defRPr/>
                  </a:pPr>
                  <a:r>
                    <a:rPr lang="en-US" sz="1100"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286978" y="489293"/>
                  <a:ext cx="1170936" cy="1635827"/>
                </a:xfrm>
                <a:prstGeom prst="rect">
                  <a:avLst/>
                </a:prstGeom>
                <a:solidFill>
                  <a:srgbClr val="65F76C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fontAlgn="auto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defRPr/>
                  </a:pPr>
                  <a:r>
                    <a:rPr lang="en-US" sz="1100"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0256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154835" y="610404"/>
                  <a:ext cx="1435221" cy="7388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3600" dirty="0" smtClean="0">
                      <a:solidFill>
                        <a:srgbClr val="000000"/>
                      </a:solidFill>
                      <a:latin typeface="AbcPrint" pitchFamily="2" charset="0"/>
                      <a:cs typeface="Times New Roman" pitchFamily="18" charset="0"/>
                    </a:rPr>
                    <a:t>Planner</a:t>
                  </a:r>
                  <a:endParaRPr lang="en-US" altLang="en-US" sz="36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3600" dirty="0" smtClean="0">
                      <a:solidFill>
                        <a:srgbClr val="000000"/>
                      </a:solidFill>
                      <a:latin typeface="AbcPrint" pitchFamily="2" charset="0"/>
                      <a:cs typeface="Times New Roman" pitchFamily="18" charset="0"/>
                    </a:rPr>
                    <a:t>Folder</a:t>
                  </a:r>
                  <a:endParaRPr lang="en-US" altLang="en-US" sz="3600" dirty="0">
                    <a:solidFill>
                      <a:srgbClr val="000000"/>
                    </a:solidFill>
                    <a:latin typeface="AbcPrint" pitchFamily="2" charset="0"/>
                    <a:cs typeface="Times New Roman" pitchFamily="18" charset="0"/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912002" y="496134"/>
                  <a:ext cx="821441" cy="74267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fontAlgn="auto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defRPr/>
                  </a:pPr>
                  <a:r>
                    <a:rPr lang="en-US" sz="1100"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0258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355049" y="71053"/>
                  <a:ext cx="3066861" cy="3409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3000" dirty="0">
                      <a:solidFill>
                        <a:srgbClr val="000000"/>
                      </a:solidFill>
                      <a:latin typeface="AbcPrint" pitchFamily="2" charset="0"/>
                      <a:cs typeface="Times New Roman" pitchFamily="18" charset="0"/>
                    </a:rPr>
                    <a:t>                          </a:t>
                  </a:r>
                  <a:r>
                    <a:rPr lang="en-US" altLang="en-US" sz="3000" dirty="0" smtClean="0">
                      <a:solidFill>
                        <a:srgbClr val="000000"/>
                      </a:solidFill>
                      <a:latin typeface="AbcPrint" pitchFamily="2" charset="0"/>
                      <a:cs typeface="Times New Roman" pitchFamily="18" charset="0"/>
                    </a:rPr>
                    <a:t>Pen/Pencil</a:t>
                  </a:r>
                  <a:endParaRPr lang="en-US" altLang="en-US" sz="3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" name="Rectangle 5"/>
              <p:cNvSpPr/>
              <p:nvPr/>
            </p:nvSpPr>
            <p:spPr>
              <a:xfrm>
                <a:off x="1276303" y="928062"/>
                <a:ext cx="643392" cy="82503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sz="1100">
                    <a:ea typeface="Times New Roman"/>
                    <a:cs typeface="Times New Roman"/>
                  </a:rPr>
                  <a:t> </a:t>
                </a:r>
                <a:endParaRPr lang="en-US" sz="1100">
                  <a:ea typeface="Calibri"/>
                  <a:cs typeface="Times New Roman"/>
                </a:endParaRPr>
              </a:p>
            </p:txBody>
          </p:sp>
          <p:sp>
            <p:nvSpPr>
              <p:cNvPr id="10253" name="TextBox 19"/>
              <p:cNvSpPr txBox="1">
                <a:spLocks noChangeArrowheads="1"/>
              </p:cNvSpPr>
              <p:nvPr/>
            </p:nvSpPr>
            <p:spPr bwMode="auto">
              <a:xfrm>
                <a:off x="1249228" y="830109"/>
                <a:ext cx="679201" cy="994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000" b="1" dirty="0" smtClean="0">
                  <a:solidFill>
                    <a:srgbClr val="000000"/>
                  </a:solidFill>
                  <a:latin typeface="AbcPrint" pitchFamily="2" charset="0"/>
                  <a:cs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000" b="1" dirty="0" smtClean="0">
                    <a:solidFill>
                      <a:srgbClr val="000000"/>
                    </a:solidFill>
                    <a:latin typeface="AbcPrint" pitchFamily="2" charset="0"/>
                    <a:cs typeface="Times New Roman" pitchFamily="18" charset="0"/>
                  </a:rPr>
                  <a:t>Prepwork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000" b="1" dirty="0" smtClean="0">
                  <a:solidFill>
                    <a:srgbClr val="000000"/>
                  </a:solidFill>
                  <a:latin typeface="AbcPrint" pitchFamily="2" charset="0"/>
                  <a:cs typeface="Times New Roman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000" b="1" dirty="0" smtClean="0">
                    <a:solidFill>
                      <a:srgbClr val="000000"/>
                    </a:solidFill>
                    <a:latin typeface="AbcPrint" pitchFamily="2" charset="0"/>
                    <a:cs typeface="Times New Roman" pitchFamily="18" charset="0"/>
                  </a:rPr>
                  <a:t>Notebook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000" b="1" dirty="0" smtClean="0">
                  <a:solidFill>
                    <a:srgbClr val="000000"/>
                  </a:solidFill>
                  <a:latin typeface="AbcPrint" pitchFamily="2" charset="0"/>
                  <a:cs typeface="Times New Roman" pitchFamily="18" charset="0"/>
                </a:endParaRPr>
              </a:p>
            </p:txBody>
          </p:sp>
        </p:grpSp>
        <p:sp>
          <p:nvSpPr>
            <p:cNvPr id="10250" name="TextBox 23"/>
            <p:cNvSpPr txBox="1">
              <a:spLocks noChangeArrowheads="1"/>
            </p:cNvSpPr>
            <p:nvPr/>
          </p:nvSpPr>
          <p:spPr bwMode="auto">
            <a:xfrm>
              <a:off x="0" y="1755298"/>
              <a:ext cx="2691765" cy="21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 dirty="0">
                  <a:solidFill>
                    <a:srgbClr val="000000"/>
                  </a:solidFill>
                  <a:latin typeface="AbcPrint" pitchFamily="2" charset="0"/>
                  <a:cs typeface="Times New Roman" pitchFamily="18" charset="0"/>
                </a:rPr>
                <a:t>Under seat</a:t>
              </a:r>
              <a:r>
                <a:rPr lang="en-US" altLang="en-US" sz="3000" b="1" dirty="0" smtClean="0">
                  <a:solidFill>
                    <a:srgbClr val="000000"/>
                  </a:solidFill>
                  <a:latin typeface="AbcPrint" pitchFamily="2" charset="0"/>
                  <a:cs typeface="Times New Roman" pitchFamily="18" charset="0"/>
                </a:rPr>
                <a:t>: </a:t>
              </a:r>
              <a:endParaRPr lang="en-US" altLang="en-US" sz="3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43" name="Rectangle 27"/>
          <p:cNvSpPr>
            <a:spLocks noChangeArrowheads="1"/>
          </p:cNvSpPr>
          <p:nvPr/>
        </p:nvSpPr>
        <p:spPr bwMode="auto">
          <a:xfrm>
            <a:off x="0" y="76200"/>
            <a:ext cx="9475788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4" name="TextBox 28"/>
          <p:cNvSpPr txBox="1">
            <a:spLocks noChangeArrowheads="1"/>
          </p:cNvSpPr>
          <p:nvPr/>
        </p:nvSpPr>
        <p:spPr bwMode="auto">
          <a:xfrm>
            <a:off x="1219200" y="511175"/>
            <a:ext cx="78962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500" b="1" dirty="0" smtClean="0">
                <a:latin typeface="Century Gothic" pitchFamily="34" charset="0"/>
              </a:rPr>
              <a:t>Physics Desk </a:t>
            </a:r>
            <a:r>
              <a:rPr lang="en-US" altLang="en-US" sz="4500" b="1" dirty="0">
                <a:latin typeface="Century Gothic" pitchFamily="34" charset="0"/>
              </a:rPr>
              <a:t>Set-Up</a:t>
            </a:r>
          </a:p>
        </p:txBody>
      </p:sp>
    </p:spTree>
    <p:extLst>
      <p:ext uri="{BB962C8B-B14F-4D97-AF65-F5344CB8AC3E}">
        <p14:creationId xmlns:p14="http://schemas.microsoft.com/office/powerpoint/2010/main" val="381624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AGENDA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130425"/>
            <a:ext cx="8504237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hape 231"/>
          <p:cNvSpPr txBox="1">
            <a:spLocks/>
          </p:cNvSpPr>
          <p:nvPr/>
        </p:nvSpPr>
        <p:spPr>
          <a:xfrm>
            <a:off x="301752" y="1447800"/>
            <a:ext cx="8613648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548640" marR="0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22960" marR="0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097280" marR="0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3716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645920" marR="0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20240" marR="0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03120" marR="0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indent="0">
              <a:buNone/>
            </a:pPr>
            <a:r>
              <a:rPr lang="en-US" sz="2700" b="1" dirty="0" smtClean="0">
                <a:latin typeface="Georgia"/>
                <a:ea typeface="Georgia"/>
                <a:cs typeface="Georgia"/>
                <a:sym typeface="Georgia"/>
              </a:rPr>
              <a:t>Objective:  </a:t>
            </a:r>
            <a:r>
              <a:rPr lang="en-US" sz="2800" kern="1200" dirty="0">
                <a:solidFill>
                  <a:schemeClr val="tx1"/>
                </a:solidFill>
              </a:rPr>
              <a:t>calculate acceleration from gravity as 10m/s2 (9.8) and explain that this acceleration applies to all objects on earth regardless of mass or state of motion</a:t>
            </a:r>
          </a:p>
          <a:p>
            <a:pPr marL="145733" indent="-6033">
              <a:buClr>
                <a:srgbClr val="D16349"/>
              </a:buClr>
              <a:buSzPct val="25000"/>
              <a:buFont typeface="Georgia"/>
              <a:buNone/>
            </a:pPr>
            <a:endParaRPr lang="en-US" sz="2700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145733" indent="-6033">
              <a:buClr>
                <a:srgbClr val="D16349"/>
              </a:buClr>
              <a:buSzPct val="25000"/>
              <a:buFont typeface="Georgia"/>
              <a:buNone/>
            </a:pPr>
            <a:r>
              <a:rPr lang="en-US" sz="2700" dirty="0" smtClean="0">
                <a:latin typeface="Georgia"/>
                <a:ea typeface="Georgia"/>
                <a:cs typeface="Georgia"/>
                <a:sym typeface="Georgia"/>
              </a:rPr>
              <a:t>10mins:	Do Now Quiz and Welcome</a:t>
            </a:r>
          </a:p>
          <a:p>
            <a:pPr marL="145733" indent="-6033">
              <a:buClr>
                <a:srgbClr val="D16349"/>
              </a:buClr>
              <a:buSzPct val="25000"/>
              <a:buFont typeface="Georgia"/>
              <a:buNone/>
            </a:pP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6</a:t>
            </a:r>
            <a:r>
              <a:rPr lang="en-US" sz="2700" dirty="0" smtClean="0">
                <a:latin typeface="Georgia"/>
                <a:ea typeface="Georgia"/>
                <a:cs typeface="Georgia"/>
                <a:sym typeface="Georgia"/>
              </a:rPr>
              <a:t>mins:	Content Intro</a:t>
            </a:r>
          </a:p>
          <a:p>
            <a:pPr marL="145733" indent="-6033">
              <a:buClr>
                <a:srgbClr val="D16349"/>
              </a:buClr>
              <a:buSzPct val="25000"/>
              <a:buFont typeface="Georgia"/>
              <a:buNone/>
            </a:pPr>
            <a:r>
              <a:rPr lang="en-US" sz="2700" dirty="0" smtClean="0">
                <a:latin typeface="Georgia"/>
                <a:ea typeface="Georgia"/>
                <a:cs typeface="Georgia"/>
                <a:sym typeface="Georgia"/>
              </a:rPr>
              <a:t>20mins:	Data Collection</a:t>
            </a:r>
          </a:p>
          <a:p>
            <a:pPr marL="145733" indent="-6033">
              <a:buClr>
                <a:srgbClr val="D16349"/>
              </a:buClr>
              <a:buSzPct val="25000"/>
              <a:buFont typeface="Georgia"/>
              <a:buNone/>
            </a:pP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1</a:t>
            </a:r>
            <a:r>
              <a:rPr lang="en-US" sz="2700" dirty="0" smtClean="0">
                <a:latin typeface="Georgia"/>
                <a:ea typeface="Georgia"/>
                <a:cs typeface="Georgia"/>
                <a:sym typeface="Georgia"/>
              </a:rPr>
              <a:t>0mins:	Data Analysis</a:t>
            </a:r>
          </a:p>
          <a:p>
            <a:pPr marL="145733" indent="-6033">
              <a:buClr>
                <a:srgbClr val="D16349"/>
              </a:buClr>
              <a:buSzPct val="25000"/>
              <a:buFont typeface="Georgia"/>
              <a:buNone/>
            </a:pP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8</a:t>
            </a:r>
            <a:r>
              <a:rPr lang="en-US" sz="2700" dirty="0" smtClean="0">
                <a:latin typeface="Georgia"/>
                <a:ea typeface="Georgia"/>
                <a:cs typeface="Georgia"/>
                <a:sym typeface="Georgia"/>
              </a:rPr>
              <a:t>mins:	Closing and Exit Slip</a:t>
            </a:r>
          </a:p>
        </p:txBody>
      </p:sp>
    </p:spTree>
    <p:extLst>
      <p:ext uri="{BB962C8B-B14F-4D97-AF65-F5344CB8AC3E}">
        <p14:creationId xmlns:p14="http://schemas.microsoft.com/office/powerpoint/2010/main" val="36053553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ct val="25000"/>
              <a:buFont typeface="Georgia"/>
              <a:buNone/>
            </a:pPr>
            <a:r>
              <a:rPr lang="en-US" sz="3300" dirty="0" smtClean="0">
                <a:solidFill>
                  <a:srgbClr val="7B9899"/>
                </a:solidFill>
                <a:latin typeface="Georgia"/>
                <a:ea typeface="Georgia"/>
                <a:cs typeface="Georgia"/>
                <a:sym typeface="Georgia"/>
              </a:rPr>
              <a:t>Physics of Bacon</a:t>
            </a:r>
            <a:endParaRPr lang="en-US" sz="3300" b="0" i="0" u="none" strike="noStrike" cap="none" baseline="0" dirty="0">
              <a:solidFill>
                <a:srgbClr val="7B9899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130425"/>
            <a:ext cx="8504237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hape 231"/>
          <p:cNvSpPr txBox="1">
            <a:spLocks/>
          </p:cNvSpPr>
          <p:nvPr/>
        </p:nvSpPr>
        <p:spPr>
          <a:xfrm>
            <a:off x="301752" y="1371600"/>
            <a:ext cx="8613648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indent="36829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548640" marR="0" indent="-533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Georgia"/>
              <a:buChar char="○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22960" marR="0" indent="-228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097280" marR="0" indent="-177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37160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645920" marR="0" indent="177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Georgia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20240" marR="0" indent="-25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03120" marR="0" indent="177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45733" indent="-6033">
              <a:buClr>
                <a:srgbClr val="D16349"/>
              </a:buClr>
              <a:buSzPct val="25000"/>
              <a:buNone/>
            </a:pPr>
            <a:r>
              <a:rPr lang="en-US" sz="2700" dirty="0" smtClean="0">
                <a:latin typeface="Georgia"/>
                <a:sym typeface="Georgia"/>
              </a:rPr>
              <a:t>Everything you learn is like a piece of bacon- yum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17836"/>
            <a:ext cx="6629400" cy="441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9478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vic">
  <a:themeElements>
    <a:clrScheme name="Custom 3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BE4E42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176115</TotalTime>
  <Words>1632</Words>
  <Application>Microsoft Office PowerPoint</Application>
  <PresentationFormat>On-screen Show (4:3)</PresentationFormat>
  <Paragraphs>353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Physics Lesson Plan</vt:lpstr>
      <vt:lpstr>PowerPoint Presentation</vt:lpstr>
      <vt:lpstr>PowerPoint Presentation</vt:lpstr>
      <vt:lpstr>PowerPoint Presentation</vt:lpstr>
      <vt:lpstr>PowerPoint Presentation</vt:lpstr>
      <vt:lpstr>   DO NOW TUESDAY 1/27</vt:lpstr>
      <vt:lpstr>PowerPoint Presentation</vt:lpstr>
      <vt:lpstr>AGENDA</vt:lpstr>
      <vt:lpstr>Physics of Bacon</vt:lpstr>
      <vt:lpstr>Physics of Bacon</vt:lpstr>
      <vt:lpstr>Physics of Bacon</vt:lpstr>
      <vt:lpstr>Physics of Bacon</vt:lpstr>
      <vt:lpstr>Physics of Bacon</vt:lpstr>
      <vt:lpstr>Physics of Bacon</vt:lpstr>
      <vt:lpstr>Calculating Acceleration with F=ma</vt:lpstr>
      <vt:lpstr>Calculating Acceleration with F=ma</vt:lpstr>
      <vt:lpstr>Calculating Acceleration with F=ma</vt:lpstr>
      <vt:lpstr>Calculating Acceleration with F=ma</vt:lpstr>
      <vt:lpstr>Calculating Acceleration with F=ma</vt:lpstr>
      <vt:lpstr>CLOSING</vt:lpstr>
      <vt:lpstr>EXIT SLIP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Todd Wackerman</dc:creator>
  <cp:lastModifiedBy>RAW7</cp:lastModifiedBy>
  <cp:revision>849</cp:revision>
  <cp:lastPrinted>2015-02-03T13:24:02Z</cp:lastPrinted>
  <dcterms:modified xsi:type="dcterms:W3CDTF">2015-02-04T09:09:09Z</dcterms:modified>
</cp:coreProperties>
</file>