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9" r:id="rId1"/>
    <p:sldMasterId id="2147483709" r:id="rId2"/>
    <p:sldMasterId id="2147483722" r:id="rId3"/>
    <p:sldMasterId id="2147483790" r:id="rId4"/>
  </p:sldMasterIdLst>
  <p:notesMasterIdLst>
    <p:notesMasterId r:id="rId14"/>
  </p:notesMasterIdLst>
  <p:handoutMasterIdLst>
    <p:handoutMasterId r:id="rId15"/>
  </p:handoutMasterIdLst>
  <p:sldIdLst>
    <p:sldId id="851" r:id="rId5"/>
    <p:sldId id="1010" r:id="rId6"/>
    <p:sldId id="1011" r:id="rId7"/>
    <p:sldId id="1012" r:id="rId8"/>
    <p:sldId id="1013" r:id="rId9"/>
    <p:sldId id="1040" r:id="rId10"/>
    <p:sldId id="1046" r:id="rId11"/>
    <p:sldId id="1065" r:id="rId12"/>
    <p:sldId id="856" r:id="rId13"/>
  </p:sldIdLst>
  <p:sldSz cx="9144000" cy="6858000" type="screen4x3"/>
  <p:notesSz cx="7019925" cy="930592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ne" initials="CA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3B0"/>
    <a:srgbClr val="FF6600"/>
    <a:srgbClr val="FF97D2"/>
    <a:srgbClr val="FF3300"/>
    <a:srgbClr val="FF7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EEE933B7-613F-4850-9975-0C3B1A9B2D52}">
  <a:tblStyle styleId="{EEE933B7-613F-4850-9975-0C3B1A9B2D52}" styleName="Table_0"/>
  <a:tblStyle styleId="{8CD6F22B-D211-43BC-BDAF-13A84699C5FA}" styleName="Table_1"/>
  <a:tblStyle styleId="{EADB6F90-714F-4D66-9679-BED69F9A19C7}" styleName="Table_2"/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1" autoAdjust="0"/>
    <p:restoredTop sz="96064" autoAdjust="0"/>
  </p:normalViewPr>
  <p:slideViewPr>
    <p:cSldViewPr>
      <p:cViewPr varScale="1">
        <p:scale>
          <a:sx n="65" d="100"/>
          <a:sy n="65" d="100"/>
        </p:scale>
        <p:origin x="-11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6"/>
    </p:cViewPr>
  </p:sorterViewPr>
  <p:notesViewPr>
    <p:cSldViewPr>
      <p:cViewPr varScale="1">
        <p:scale>
          <a:sx n="55" d="100"/>
          <a:sy n="55" d="100"/>
        </p:scale>
        <p:origin x="-2856" y="-78"/>
      </p:cViewPr>
      <p:guideLst>
        <p:guide orient="horz" pos="2931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4BE8D-D41D-476A-9B74-CCF7314D44F8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35AEC-B8B4-4A4A-B07A-598196A8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47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4" y="2"/>
            <a:ext cx="3041967" cy="465294"/>
          </a:xfrm>
          <a:prstGeom prst="rect">
            <a:avLst/>
          </a:prstGeom>
          <a:noFill/>
          <a:ln>
            <a:noFill/>
          </a:ln>
        </p:spPr>
        <p:txBody>
          <a:bodyPr lIns="92183" tIns="92183" rIns="92183" bIns="92183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976334" y="2"/>
            <a:ext cx="3041967" cy="465294"/>
          </a:xfrm>
          <a:prstGeom prst="rect">
            <a:avLst/>
          </a:prstGeom>
          <a:noFill/>
          <a:ln>
            <a:noFill/>
          </a:ln>
        </p:spPr>
        <p:txBody>
          <a:bodyPr lIns="92183" tIns="92183" rIns="92183" bIns="92183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82688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702007" y="4420322"/>
            <a:ext cx="5615939" cy="4187665"/>
          </a:xfrm>
          <a:prstGeom prst="rect">
            <a:avLst/>
          </a:prstGeom>
          <a:noFill/>
          <a:ln>
            <a:noFill/>
          </a:ln>
        </p:spPr>
        <p:txBody>
          <a:bodyPr lIns="92183" tIns="92183" rIns="92183" bIns="92183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4" y="8839018"/>
            <a:ext cx="3041967" cy="465294"/>
          </a:xfrm>
          <a:prstGeom prst="rect">
            <a:avLst/>
          </a:prstGeom>
          <a:noFill/>
          <a:ln>
            <a:noFill/>
          </a:ln>
        </p:spPr>
        <p:txBody>
          <a:bodyPr lIns="92183" tIns="92183" rIns="92183" bIns="92183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976334" y="8839018"/>
            <a:ext cx="3041967" cy="465294"/>
          </a:xfrm>
          <a:prstGeom prst="rect">
            <a:avLst/>
          </a:prstGeom>
          <a:noFill/>
          <a:ln>
            <a:noFill/>
          </a:ln>
        </p:spPr>
        <p:txBody>
          <a:bodyPr lIns="92183" tIns="92183" rIns="92183" bIns="92183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0826004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Objective</a:t>
            </a:r>
            <a:r>
              <a:rPr lang="en-US" b="1" u="none" dirty="0" smtClean="0"/>
              <a:t>: </a:t>
            </a:r>
            <a:r>
              <a:rPr lang="en-US" b="0" i="1" u="none" dirty="0" smtClean="0"/>
              <a:t>Students</a:t>
            </a:r>
            <a:r>
              <a:rPr lang="en-US" b="0" i="1" u="none" baseline="0" dirty="0" smtClean="0"/>
              <a:t> will be able to…</a:t>
            </a:r>
            <a:r>
              <a:rPr lang="en-US" b="0" i="0" u="none" baseline="0" dirty="0" smtClean="0"/>
              <a:t> </a:t>
            </a:r>
            <a:r>
              <a:rPr lang="en-US" b="0" u="none" baseline="0" dirty="0" smtClean="0"/>
              <a:t>Explain the concepts force and equilibrium</a:t>
            </a:r>
          </a:p>
          <a:p>
            <a:endParaRPr lang="en-US" b="1" u="sng" baseline="0" dirty="0" smtClean="0"/>
          </a:p>
          <a:p>
            <a:r>
              <a:rPr lang="en-US" b="1" u="sng" baseline="0" dirty="0" smtClean="0"/>
              <a:t>Assessment</a:t>
            </a:r>
            <a:r>
              <a:rPr lang="en-US" b="1" u="none" baseline="0" dirty="0" smtClean="0"/>
              <a:t>: </a:t>
            </a:r>
            <a:r>
              <a:rPr lang="en-US" b="0" i="1" u="none" baseline="0" dirty="0" smtClean="0"/>
              <a:t>By…</a:t>
            </a:r>
            <a:endParaRPr lang="en-US" b="0" u="none" baseline="0" dirty="0" smtClean="0"/>
          </a:p>
          <a:p>
            <a:r>
              <a:rPr lang="en-US" b="0" u="none" baseline="0" dirty="0" smtClean="0"/>
              <a:t>Handing in 2 page packet</a:t>
            </a:r>
          </a:p>
          <a:p>
            <a:endParaRPr lang="en-US" b="1" u="sng" baseline="0" dirty="0" smtClean="0"/>
          </a:p>
          <a:p>
            <a:r>
              <a:rPr lang="en-US" b="1" u="sng" dirty="0" smtClean="0"/>
              <a:t>Key Points:</a:t>
            </a:r>
          </a:p>
          <a:p>
            <a:pPr defTabSz="922492">
              <a:defRPr/>
            </a:pPr>
            <a:r>
              <a:rPr lang="en-US" b="1" dirty="0" smtClean="0"/>
              <a:t>KP1: </a:t>
            </a:r>
            <a:r>
              <a:rPr lang="en-US" b="0" dirty="0" smtClean="0"/>
              <a:t>Force is a push or pull</a:t>
            </a:r>
            <a:endParaRPr lang="en-US" dirty="0" smtClean="0"/>
          </a:p>
          <a:p>
            <a:pPr defTabSz="922568">
              <a:defRPr/>
            </a:pPr>
            <a:r>
              <a:rPr lang="en-US" b="1" dirty="0" smtClean="0"/>
              <a:t>KP2: </a:t>
            </a:r>
            <a:r>
              <a:rPr lang="en-US" b="0" dirty="0" smtClean="0"/>
              <a:t>Net force is the total force acting</a:t>
            </a:r>
            <a:r>
              <a:rPr lang="en-US" b="0" baseline="0" dirty="0" smtClean="0"/>
              <a:t> on an object</a:t>
            </a:r>
            <a:endParaRPr lang="en-US" dirty="0" smtClean="0"/>
          </a:p>
          <a:p>
            <a:pPr defTabSz="922568">
              <a:defRPr/>
            </a:pPr>
            <a:r>
              <a:rPr lang="en-US" b="1" dirty="0" smtClean="0"/>
              <a:t>KP3: </a:t>
            </a:r>
            <a:r>
              <a:rPr lang="en-US" b="0" dirty="0" smtClean="0"/>
              <a:t>When all the forces balance, an</a:t>
            </a:r>
            <a:r>
              <a:rPr lang="en-US" b="0" baseline="0" dirty="0" smtClean="0"/>
              <a:t> object will be in a steady state (not moving).   This is called equilibrium</a:t>
            </a:r>
            <a:endParaRPr lang="en-US" dirty="0" smtClean="0"/>
          </a:p>
          <a:p>
            <a:pPr defTabSz="922568">
              <a:defRPr/>
            </a:pPr>
            <a:r>
              <a:rPr lang="en-US" b="1" dirty="0" smtClean="0"/>
              <a:t>KP4: </a:t>
            </a:r>
            <a:r>
              <a:rPr lang="en-US" b="0" dirty="0" smtClean="0"/>
              <a:t>In equilibrium,</a:t>
            </a:r>
            <a:r>
              <a:rPr lang="en-US" b="0" baseline="0" dirty="0" smtClean="0"/>
              <a:t> net force = 0 Newtons (</a:t>
            </a:r>
            <a:r>
              <a:rPr lang="en-US" b="0" baseline="0" dirty="0" smtClean="0">
                <a:latin typeface="Arial"/>
                <a:cs typeface="Arial"/>
              </a:rPr>
              <a:t>Ʃ</a:t>
            </a:r>
            <a:r>
              <a:rPr lang="en-US" b="0" baseline="0" dirty="0" smtClean="0"/>
              <a:t>F=0N)</a:t>
            </a:r>
            <a:endParaRPr lang="en-US" dirty="0" smtClean="0"/>
          </a:p>
          <a:p>
            <a:endParaRPr lang="en-US" b="1" i="0" u="sng" baseline="0" dirty="0" smtClean="0"/>
          </a:p>
          <a:p>
            <a:r>
              <a:rPr lang="en-US" b="1" i="0" u="sng" baseline="0" dirty="0" smtClean="0"/>
              <a:t>Key Terms/Vocabulary</a:t>
            </a:r>
            <a:r>
              <a:rPr lang="en-US" b="1" i="0" u="none" baseline="0" dirty="0" smtClean="0"/>
              <a:t>:</a:t>
            </a:r>
          </a:p>
          <a:p>
            <a:r>
              <a:rPr lang="en-US" dirty="0" smtClean="0"/>
              <a:t>See slide 9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847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check that students</a:t>
            </a:r>
            <a:r>
              <a:rPr lang="en-US" baseline="0" dirty="0" smtClean="0"/>
              <a:t> actually have materials out, as they will need them for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200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2568">
              <a:defRPr/>
            </a:pPr>
            <a:r>
              <a:rPr lang="en-US" dirty="0" smtClean="0"/>
              <a:t>Please check that students</a:t>
            </a:r>
            <a:r>
              <a:rPr lang="en-US" baseline="0" dirty="0" smtClean="0"/>
              <a:t> actually have materials out, as they will need them for class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622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2568">
              <a:defRPr/>
            </a:pPr>
            <a:r>
              <a:rPr lang="en-US" dirty="0" smtClean="0"/>
              <a:t>Please check that students</a:t>
            </a:r>
            <a:r>
              <a:rPr lang="en-US" baseline="0" dirty="0" smtClean="0"/>
              <a:t> actually have materials out, as they will need them for class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543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2568">
              <a:defRPr/>
            </a:pPr>
            <a:r>
              <a:rPr lang="en-US" dirty="0" smtClean="0"/>
              <a:t>Please check that students</a:t>
            </a:r>
            <a:r>
              <a:rPr lang="en-US" baseline="0" dirty="0" smtClean="0"/>
              <a:t> actually have materials out, as they will need them for class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99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Say “You will know if you have</a:t>
            </a:r>
            <a:r>
              <a:rPr lang="en-US" baseline="0" dirty="0" smtClean="0"/>
              <a:t> mastered today’s lesson if at the end of class you can explain and apply the ideas of force and equilibrium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CCF7B-18C3-4A15-ABBB-BFA14D1E41B0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8594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this slide and put timer for 10 minutes.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 all students may finish in this time, that is okay, there will be time later.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students finish early, have them read “personal essay on page 15”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CCF7B-18C3-4A15-ABBB-BFA14D1E41B0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8594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this slide and put timer for 10 minutes.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 all students may finish in this time, that is okay, there will be time later.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students finish early, have them read “personal essay on page 15”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CCF7B-18C3-4A15-ABBB-BFA14D1E41B0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8594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Put up final slide!</a:t>
            </a:r>
          </a:p>
          <a:p>
            <a:endParaRPr lang="en-US" dirty="0" smtClean="0"/>
          </a:p>
          <a:p>
            <a:r>
              <a:rPr lang="en-US" dirty="0" smtClean="0"/>
              <a:t>Thanks for</a:t>
            </a:r>
            <a:r>
              <a:rPr lang="en-US" baseline="0" dirty="0" smtClean="0"/>
              <a:t> your help</a:t>
            </a:r>
            <a:r>
              <a:rPr lang="en-US" baseline="0" smtClean="0"/>
              <a:t>, friend!!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53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367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5/31/2016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494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5/31/2016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kern="1200" dirty="0">
              <a:solidFill>
                <a:prstClr val="black"/>
              </a:solidFill>
              <a:latin typeface="Gill Sans MT"/>
              <a:ea typeface="+mn-ea"/>
              <a:cs typeface="+mn-cs"/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kern="1200" dirty="0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kern="1200" dirty="0">
              <a:solidFill>
                <a:prstClr val="black"/>
              </a:solidFill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0097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  <a:cs typeface="+mn-cs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  <a:cs typeface="+mn-cs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smtClean="0">
                <a:solidFill>
                  <a:srgbClr val="3F3F3F"/>
                </a:solidFill>
              </a:rPr>
              <a:pPr/>
              <a:t>‹#›</a:t>
            </a:fld>
            <a:endParaRPr lang="en-US">
              <a:solidFill>
                <a:srgbClr val="3F3F3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 bwMode="grayWhite">
          <a:xfrm>
            <a:off x="0" y="0"/>
            <a:ext cx="9143999" cy="6858000"/>
          </a:xfrm>
          <a:prstGeom prst="rect">
            <a:avLst/>
          </a:prstGeom>
          <a:solidFill>
            <a:srgbClr val="FFDD00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 kern="12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  <a:cs typeface="+mn-cs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5/31/2016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  <a:cs typeface="+mn-cs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5/31/2016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  <a:cs typeface="+mn-cs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5/31/2016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  <a:cs typeface="+mn-cs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  <a:cs typeface="+mn-cs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  <a:cs typeface="+mn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5/31/2016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17279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5/31/2016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  <a:cs typeface="+mn-cs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  <a:cs typeface="+mn-cs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  <a:cs typeface="+mn-cs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  <a:cs typeface="+mn-cs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 line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304800" y="652877"/>
            <a:ext cx="8580120" cy="195693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kern="1200" dirty="0">
              <a:solidFill>
                <a:srgbClr val="3F3F3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03920" cy="502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165515"/>
            <a:ext cx="8503920" cy="487362"/>
          </a:xfrm>
        </p:spPr>
        <p:txBody>
          <a:bodyPr anchor="ctr"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General Slide Template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16675"/>
            <a:ext cx="5791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fld id="{FF2BF333-7E91-4A2A-8F2D-864C3731387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White">
          <a:xfrm>
            <a:off x="0" y="0"/>
            <a:ext cx="9143999" cy="6858000"/>
          </a:xfrm>
          <a:prstGeom prst="rect">
            <a:avLst/>
          </a:prstGeom>
          <a:solidFill>
            <a:srgbClr val="FFDD00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16675"/>
            <a:ext cx="5791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  <a:latin typeface="Franklin Gothic Book" pitchFamily="34" charset="0"/>
              </a:defRPr>
            </a:lvl1pPr>
          </a:lstStyle>
          <a:p>
            <a:fld id="{FF2BF333-7E91-4A2A-8F2D-864C37313879}" type="slidenum">
              <a:rPr lang="en-US" smtClean="0">
                <a:solidFill>
                  <a:srgbClr val="3F3F3F"/>
                </a:solidFill>
              </a:rPr>
              <a:pPr/>
              <a:t>‹#›</a:t>
            </a:fld>
            <a:endParaRPr lang="en-US">
              <a:solidFill>
                <a:srgbClr val="3F3F3F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315200" cy="1362456"/>
          </a:xfrm>
        </p:spPr>
        <p:txBody>
          <a:bodyPr/>
          <a:lstStyle>
            <a:lvl1pPr algn="l">
              <a:defRPr b="1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914400" y="2971800"/>
            <a:ext cx="6400800" cy="1499616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835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White">
          <a:xfrm>
            <a:off x="1" y="0"/>
            <a:ext cx="9143999" cy="6858000"/>
          </a:xfrm>
          <a:prstGeom prst="rect">
            <a:avLst/>
          </a:prstGeom>
          <a:solidFill>
            <a:srgbClr val="3F3F3F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914400" y="1447800"/>
            <a:ext cx="7315200" cy="1362075"/>
          </a:xfrm>
        </p:spPr>
        <p:txBody>
          <a:bodyPr anchor="ctr">
            <a:noAutofit/>
          </a:bodyPr>
          <a:lstStyle>
            <a:lvl1pPr algn="l">
              <a:defRPr sz="2800" b="1" cap="none" baseline="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914400" y="2971800"/>
            <a:ext cx="6400800" cy="1500187"/>
          </a:xfrm>
        </p:spPr>
        <p:txBody>
          <a:bodyPr anchor="t"/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8" name="US_tag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26" y="6238610"/>
            <a:ext cx="5325574" cy="31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4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lead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03920" cy="502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4638"/>
            <a:ext cx="8503920" cy="487362"/>
          </a:xfrm>
        </p:spPr>
        <p:txBody>
          <a:bodyPr anchor="ctr"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General Slide Template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16675"/>
            <a:ext cx="5791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fld id="{FF2BF333-7E91-4A2A-8F2D-864C3731387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749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lead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gray">
          <a:xfrm>
            <a:off x="0" y="0"/>
            <a:ext cx="9144000" cy="616122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kern="1200" dirty="0">
              <a:solidFill>
                <a:srgbClr val="3F3F3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03920" cy="502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41410"/>
            <a:ext cx="8503920" cy="487362"/>
          </a:xfrm>
        </p:spPr>
        <p:txBody>
          <a:bodyPr anchor="ctr"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Double lead slide template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16675"/>
            <a:ext cx="5791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fld id="{FF2BF333-7E91-4A2A-8F2D-864C3731387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04800" y="924465"/>
            <a:ext cx="850392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66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>
                <a:solidFill>
                  <a:srgbClr val="DFDCB7"/>
                </a:solidFill>
              </a:rPr>
              <a:pPr/>
              <a:t>5/31/2016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4262073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>
                <a:solidFill>
                  <a:srgbClr val="DFDCB7"/>
                </a:solidFill>
              </a:rPr>
              <a:pPr/>
              <a:t>5/31/2016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347109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DDE9EC"/>
                </a:solidFill>
              </a:rPr>
              <a:pPr/>
              <a:t>5/31/2016</a:t>
            </a:fld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E61F501-4E7D-41EC-9AF4-F525E7E4B404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kern="12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kern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771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>
                <a:solidFill>
                  <a:srgbClr val="DFDCB7"/>
                </a:solidFill>
              </a:rPr>
              <a:pPr/>
              <a:t>5/31/2016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smtClean="0">
                <a:solidFill>
                  <a:srgbClr val="3F3F3F"/>
                </a:solidFill>
              </a:rPr>
              <a:pPr/>
              <a:t>‹#›</a:t>
            </a:fld>
            <a:endParaRPr lang="en-US">
              <a:solidFill>
                <a:srgbClr val="3F3F3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 bwMode="grayWhite">
          <a:xfrm>
            <a:off x="0" y="0"/>
            <a:ext cx="9143999" cy="6858000"/>
          </a:xfrm>
          <a:prstGeom prst="rect">
            <a:avLst/>
          </a:prstGeom>
          <a:solidFill>
            <a:srgbClr val="FFDD00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 kern="12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5102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>
                <a:solidFill>
                  <a:srgbClr val="DFDCB7"/>
                </a:solidFill>
              </a:rPr>
              <a:pPr/>
              <a:t>5/31/2016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53261077"/>
      </p:ext>
    </p:extLst>
  </p:cSld>
  <p:clrMapOvr>
    <a:masterClrMapping/>
  </p:clrMapOvr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>
                <a:solidFill>
                  <a:srgbClr val="DFDCB7"/>
                </a:solidFill>
              </a:rPr>
              <a:pPr/>
              <a:t>5/31/2016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83504252"/>
      </p:ext>
    </p:extLst>
  </p:cSld>
  <p:clrMapOvr>
    <a:masterClrMapping/>
  </p:clrMapOvr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>
                <a:solidFill>
                  <a:srgbClr val="DFDCB7"/>
                </a:solidFill>
              </a:rPr>
              <a:pPr/>
              <a:t>5/31/2016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42823664"/>
      </p:ext>
    </p:extLst>
  </p:cSld>
  <p:clrMapOvr>
    <a:masterClrMapping/>
  </p:clrMapOvr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>
                <a:solidFill>
                  <a:srgbClr val="DFDCB7"/>
                </a:solidFill>
              </a:rPr>
              <a:pPr/>
              <a:t>5/31/2016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51723835"/>
      </p:ext>
    </p:extLst>
  </p:cSld>
  <p:clrMapOvr>
    <a:masterClrMapping/>
  </p:clrMapOvr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>
                <a:solidFill>
                  <a:srgbClr val="DFDCB7"/>
                </a:solidFill>
              </a:rPr>
              <a:pPr/>
              <a:t>5/31/2016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04611"/>
      </p:ext>
    </p:extLst>
  </p:cSld>
  <p:clrMapOvr>
    <a:masterClrMapping/>
  </p:clrMapOvr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>
                <a:solidFill>
                  <a:srgbClr val="DFDCB7"/>
                </a:solidFill>
              </a:rPr>
              <a:pPr/>
              <a:t>5/31/2016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97086"/>
      </p:ext>
    </p:extLst>
  </p:cSld>
  <p:clrMapOvr>
    <a:masterClrMapping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>
                <a:solidFill>
                  <a:srgbClr val="DFDCB7"/>
                </a:solidFill>
              </a:rPr>
              <a:pPr/>
              <a:t>5/31/2016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1967302"/>
      </p:ext>
    </p:extLst>
  </p:cSld>
  <p:clrMapOvr>
    <a:masterClrMapping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>
                <a:solidFill>
                  <a:srgbClr val="DFDCB7"/>
                </a:solidFill>
              </a:rPr>
              <a:pPr/>
              <a:t>5/31/2016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01780186"/>
      </p:ext>
    </p:extLst>
  </p:cSld>
  <p:clrMapOvr>
    <a:masterClrMapping/>
  </p:clrMapOvr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 line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304800" y="652877"/>
            <a:ext cx="8580120" cy="195693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kern="1200" dirty="0">
              <a:solidFill>
                <a:srgbClr val="3F3F3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03920" cy="502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165515"/>
            <a:ext cx="8503920" cy="487362"/>
          </a:xfrm>
        </p:spPr>
        <p:txBody>
          <a:bodyPr anchor="ctr"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General Slide Template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16675"/>
            <a:ext cx="5791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fld id="{FF2BF333-7E91-4A2A-8F2D-864C3731387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064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5/31/2016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555434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White">
          <a:xfrm>
            <a:off x="0" y="0"/>
            <a:ext cx="9143999" cy="6858000"/>
          </a:xfrm>
          <a:prstGeom prst="rect">
            <a:avLst/>
          </a:prstGeom>
          <a:solidFill>
            <a:srgbClr val="FFDD00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16675"/>
            <a:ext cx="5791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  <a:latin typeface="Franklin Gothic Book" pitchFamily="34" charset="0"/>
              </a:defRPr>
            </a:lvl1pPr>
          </a:lstStyle>
          <a:p>
            <a:fld id="{FF2BF333-7E91-4A2A-8F2D-864C37313879}" type="slidenum">
              <a:rPr lang="en-US" smtClean="0">
                <a:solidFill>
                  <a:srgbClr val="3F3F3F"/>
                </a:solidFill>
              </a:rPr>
              <a:pPr/>
              <a:t>‹#›</a:t>
            </a:fld>
            <a:endParaRPr lang="en-US">
              <a:solidFill>
                <a:srgbClr val="3F3F3F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315200" cy="1362456"/>
          </a:xfrm>
        </p:spPr>
        <p:txBody>
          <a:bodyPr/>
          <a:lstStyle>
            <a:lvl1pPr algn="l">
              <a:defRPr b="1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914400" y="2971800"/>
            <a:ext cx="6400800" cy="1499616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373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White">
          <a:xfrm>
            <a:off x="1" y="0"/>
            <a:ext cx="9143999" cy="6858000"/>
          </a:xfrm>
          <a:prstGeom prst="rect">
            <a:avLst/>
          </a:prstGeom>
          <a:solidFill>
            <a:srgbClr val="3F3F3F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914400" y="1447800"/>
            <a:ext cx="7315200" cy="1362075"/>
          </a:xfrm>
        </p:spPr>
        <p:txBody>
          <a:bodyPr anchor="ctr">
            <a:noAutofit/>
          </a:bodyPr>
          <a:lstStyle>
            <a:lvl1pPr algn="l">
              <a:defRPr sz="2800" b="1" cap="none" baseline="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914400" y="2971800"/>
            <a:ext cx="6400800" cy="1500187"/>
          </a:xfrm>
        </p:spPr>
        <p:txBody>
          <a:bodyPr anchor="t"/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8" name="US_tag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26" y="6238610"/>
            <a:ext cx="5325574" cy="31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806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lead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03920" cy="502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4638"/>
            <a:ext cx="8503920" cy="487362"/>
          </a:xfrm>
        </p:spPr>
        <p:txBody>
          <a:bodyPr anchor="ctr"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General Slide Template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16675"/>
            <a:ext cx="5791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fld id="{FF2BF333-7E91-4A2A-8F2D-864C3731387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1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lead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gray">
          <a:xfrm>
            <a:off x="0" y="0"/>
            <a:ext cx="9144000" cy="616122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kern="1200" dirty="0">
              <a:solidFill>
                <a:srgbClr val="3F3F3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03920" cy="502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41410"/>
            <a:ext cx="8503920" cy="487362"/>
          </a:xfrm>
        </p:spPr>
        <p:txBody>
          <a:bodyPr anchor="ctr"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Double lead slide template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16675"/>
            <a:ext cx="5791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fld id="{FF2BF333-7E91-4A2A-8F2D-864C3731387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04800" y="924465"/>
            <a:ext cx="850392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646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>
                <a:solidFill>
                  <a:srgbClr val="DFDCB7"/>
                </a:solidFill>
              </a:rPr>
              <a:pPr/>
              <a:t>5/31/2016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46940665"/>
      </p:ext>
    </p:extLst>
  </p:cSld>
  <p:clrMapOvr>
    <a:masterClrMapping/>
  </p:clrMapOvr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>
                <a:solidFill>
                  <a:srgbClr val="DFDCB7"/>
                </a:solidFill>
              </a:rPr>
              <a:pPr/>
              <a:t>5/31/2016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98212656"/>
      </p:ext>
    </p:extLst>
  </p:cSld>
  <p:clrMapOvr>
    <a:masterClrMapping/>
  </p:clrMapOvr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>
                <a:solidFill>
                  <a:srgbClr val="DFDCB7"/>
                </a:solidFill>
              </a:rPr>
              <a:pPr/>
              <a:t>5/31/2016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smtClean="0">
                <a:solidFill>
                  <a:srgbClr val="3F3F3F"/>
                </a:solidFill>
              </a:rPr>
              <a:pPr/>
              <a:t>‹#›</a:t>
            </a:fld>
            <a:endParaRPr lang="en-US">
              <a:solidFill>
                <a:srgbClr val="3F3F3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 bwMode="grayWhite">
          <a:xfrm>
            <a:off x="0" y="0"/>
            <a:ext cx="9143999" cy="6858000"/>
          </a:xfrm>
          <a:prstGeom prst="rect">
            <a:avLst/>
          </a:prstGeom>
          <a:solidFill>
            <a:srgbClr val="FFDD00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 kern="12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0137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>
                <a:solidFill>
                  <a:srgbClr val="DFDCB7"/>
                </a:solidFill>
              </a:rPr>
              <a:pPr/>
              <a:t>5/31/2016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4924135"/>
      </p:ext>
    </p:extLst>
  </p:cSld>
  <p:clrMapOvr>
    <a:masterClrMapping/>
  </p:clrMapOvr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>
                <a:solidFill>
                  <a:srgbClr val="DFDCB7"/>
                </a:solidFill>
              </a:rPr>
              <a:pPr/>
              <a:t>5/31/2016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48888145"/>
      </p:ext>
    </p:extLst>
  </p:cSld>
  <p:clrMapOvr>
    <a:masterClrMapping/>
  </p:clrMapOvr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>
                <a:solidFill>
                  <a:srgbClr val="DFDCB7"/>
                </a:solidFill>
              </a:rPr>
              <a:pPr/>
              <a:t>5/31/2016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0377274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5/31/2016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559221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>
                <a:solidFill>
                  <a:srgbClr val="DFDCB7"/>
                </a:solidFill>
              </a:rPr>
              <a:pPr/>
              <a:t>5/31/2016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07692303"/>
      </p:ext>
    </p:extLst>
  </p:cSld>
  <p:clrMapOvr>
    <a:masterClrMapping/>
  </p:clrMapOvr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>
                <a:solidFill>
                  <a:srgbClr val="DFDCB7"/>
                </a:solidFill>
              </a:rPr>
              <a:pPr/>
              <a:t>5/31/2016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61814"/>
      </p:ext>
    </p:extLst>
  </p:cSld>
  <p:clrMapOvr>
    <a:masterClrMapping/>
  </p:clrMapOvr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>
                <a:solidFill>
                  <a:srgbClr val="DFDCB7"/>
                </a:solidFill>
              </a:rPr>
              <a:pPr/>
              <a:t>5/31/2016</a:t>
            </a:fld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434395"/>
      </p:ext>
    </p:extLst>
  </p:cSld>
  <p:clrMapOvr>
    <a:masterClrMapping/>
  </p:clrMapOvr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>
                <a:solidFill>
                  <a:srgbClr val="DFDCB7"/>
                </a:solidFill>
              </a:rPr>
              <a:pPr/>
              <a:t>5/31/2016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39125565"/>
      </p:ext>
    </p:extLst>
  </p:cSld>
  <p:clrMapOvr>
    <a:masterClrMapping/>
  </p:clrMapOvr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>
                <a:solidFill>
                  <a:srgbClr val="DFDCB7"/>
                </a:solidFill>
              </a:rPr>
              <a:pPr/>
              <a:t>5/31/2016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F333-7E91-4A2A-8F2D-864C37313879}" type="slidenum">
              <a:rPr lang="en-US" kern="1200" smtClean="0">
                <a:solidFill>
                  <a:prstClr val="white"/>
                </a:solidFill>
                <a:ea typeface="+mn-ea"/>
              </a:rPr>
              <a:pPr/>
              <a:t>‹#›</a:t>
            </a:fld>
            <a:endParaRPr lang="en-US" kern="1200">
              <a:solidFill>
                <a:prstClr val="white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77942727"/>
      </p:ext>
    </p:extLst>
  </p:cSld>
  <p:clrMapOvr>
    <a:masterClrMapping/>
  </p:clrMapOvr>
  <p:hf hdr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 line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304800" y="652877"/>
            <a:ext cx="8580120" cy="195693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kern="1200" dirty="0">
              <a:solidFill>
                <a:srgbClr val="3F3F3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03920" cy="502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165515"/>
            <a:ext cx="8503920" cy="487362"/>
          </a:xfrm>
        </p:spPr>
        <p:txBody>
          <a:bodyPr anchor="ctr"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General Slide Template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16675"/>
            <a:ext cx="5791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fld id="{FF2BF333-7E91-4A2A-8F2D-864C3731387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667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White">
          <a:xfrm>
            <a:off x="0" y="0"/>
            <a:ext cx="9143999" cy="6858000"/>
          </a:xfrm>
          <a:prstGeom prst="rect">
            <a:avLst/>
          </a:prstGeom>
          <a:solidFill>
            <a:srgbClr val="FFDD00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16675"/>
            <a:ext cx="5791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  <a:latin typeface="Franklin Gothic Book" pitchFamily="34" charset="0"/>
              </a:defRPr>
            </a:lvl1pPr>
          </a:lstStyle>
          <a:p>
            <a:fld id="{FF2BF333-7E91-4A2A-8F2D-864C37313879}" type="slidenum">
              <a:rPr lang="en-US" smtClean="0">
                <a:solidFill>
                  <a:srgbClr val="3F3F3F"/>
                </a:solidFill>
              </a:rPr>
              <a:pPr/>
              <a:t>‹#›</a:t>
            </a:fld>
            <a:endParaRPr lang="en-US">
              <a:solidFill>
                <a:srgbClr val="3F3F3F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315200" cy="1362456"/>
          </a:xfrm>
        </p:spPr>
        <p:txBody>
          <a:bodyPr/>
          <a:lstStyle>
            <a:lvl1pPr algn="l">
              <a:defRPr b="1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914400" y="2971800"/>
            <a:ext cx="6400800" cy="1499616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836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White">
          <a:xfrm>
            <a:off x="1" y="0"/>
            <a:ext cx="9143999" cy="6858000"/>
          </a:xfrm>
          <a:prstGeom prst="rect">
            <a:avLst/>
          </a:prstGeom>
          <a:solidFill>
            <a:srgbClr val="3F3F3F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914400" y="1447800"/>
            <a:ext cx="7315200" cy="1362075"/>
          </a:xfrm>
        </p:spPr>
        <p:txBody>
          <a:bodyPr anchor="ctr">
            <a:noAutofit/>
          </a:bodyPr>
          <a:lstStyle>
            <a:lvl1pPr algn="l">
              <a:defRPr sz="2800" b="1" cap="none" baseline="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914400" y="2971800"/>
            <a:ext cx="6400800" cy="1500187"/>
          </a:xfrm>
        </p:spPr>
        <p:txBody>
          <a:bodyPr anchor="t"/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8" name="US_tag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26" y="6238610"/>
            <a:ext cx="5325574" cy="31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902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lead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03920" cy="502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4638"/>
            <a:ext cx="8503920" cy="487362"/>
          </a:xfrm>
        </p:spPr>
        <p:txBody>
          <a:bodyPr anchor="ctr"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General Slide Template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16675"/>
            <a:ext cx="5791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fld id="{FF2BF333-7E91-4A2A-8F2D-864C3731387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8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lead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gray">
          <a:xfrm>
            <a:off x="0" y="0"/>
            <a:ext cx="9144000" cy="616122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kern="1200" dirty="0">
              <a:solidFill>
                <a:srgbClr val="3F3F3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03920" cy="502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41410"/>
            <a:ext cx="8503920" cy="487362"/>
          </a:xfrm>
        </p:spPr>
        <p:txBody>
          <a:bodyPr anchor="ctr"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Double lead slide template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16675"/>
            <a:ext cx="5791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fld id="{FF2BF333-7E91-4A2A-8F2D-864C3731387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04800" y="924465"/>
            <a:ext cx="850392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787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5/31/2016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kern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78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5/31/2016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kern="1200" dirty="0">
              <a:solidFill>
                <a:prstClr val="black"/>
              </a:solidFill>
              <a:latin typeface="Gill Sans MT"/>
              <a:ea typeface="+mn-ea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kern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177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5/31/2016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kern="1200" dirty="0">
              <a:solidFill>
                <a:prstClr val="black"/>
              </a:solidFill>
              <a:latin typeface="Gill Sans MT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kern="1200" dirty="0">
              <a:solidFill>
                <a:prstClr val="black"/>
              </a:solidFill>
              <a:latin typeface="Gill Sans MT"/>
              <a:ea typeface="+mn-ea"/>
              <a:cs typeface="+mn-cs"/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kern="1200" dirty="0">
              <a:solidFill>
                <a:prstClr val="white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3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DDE9EC"/>
                </a:solidFill>
              </a:rPr>
              <a:pPr/>
              <a:t>5/31/2016</a:t>
            </a:fld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kern="1200" dirty="0">
              <a:solidFill>
                <a:prstClr val="white"/>
              </a:solidFill>
              <a:latin typeface="Gill Sans MT"/>
              <a:ea typeface="+mn-ea"/>
              <a:cs typeface="+mn-cs"/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kern="12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kern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9626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5.xml"/><Relationship Id="rId16" Type="http://schemas.openxmlformats.org/officeDocument/2006/relationships/slideLayout" Target="../slideLayouts/slideLayout59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1B1A13-508F-409A-9E23-54410920837A}" type="datetimeFigureOut">
              <a:rPr lang="en-US" kern="1200" smtClean="0">
                <a:solidFill>
                  <a:srgbClr val="464653"/>
                </a:solidFill>
                <a:latin typeface="Gill Sans MT"/>
                <a:ea typeface="+mn-ea"/>
                <a:cs typeface="+mn-cs"/>
              </a:rPr>
              <a:pPr/>
              <a:t>5/31/2016</a:t>
            </a:fld>
            <a:endParaRPr lang="en-US" kern="1200" dirty="0">
              <a:solidFill>
                <a:srgbClr val="464653"/>
              </a:solidFill>
              <a:latin typeface="Gill Sans M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kern="1200" dirty="0">
              <a:solidFill>
                <a:srgbClr val="464653"/>
              </a:solidFill>
              <a:latin typeface="Gill Sans MT"/>
              <a:ea typeface="+mn-ea"/>
              <a:cs typeface="+mn-cs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61F501-4E7D-41EC-9AF4-F525E7E4B404}" type="slidenum">
              <a:rPr lang="en-US" kern="1200" smtClean="0">
                <a:solidFill>
                  <a:srgbClr val="464653"/>
                </a:solidFill>
                <a:latin typeface="Gill Sans MT"/>
                <a:ea typeface="+mn-ea"/>
                <a:cs typeface="+mn-cs"/>
              </a:rPr>
              <a:pPr/>
              <a:t>‹#›</a:t>
            </a:fld>
            <a:endParaRPr lang="en-US" kern="1200" dirty="0">
              <a:solidFill>
                <a:srgbClr val="464653"/>
              </a:solidFill>
              <a:latin typeface="Gill Sans MT"/>
              <a:ea typeface="+mn-ea"/>
              <a:cs typeface="+mn-cs"/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kern="1200" dirty="0">
              <a:solidFill>
                <a:prstClr val="black"/>
              </a:solidFill>
              <a:latin typeface="Gill Sans MT"/>
              <a:ea typeface="+mn-ea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kern="1200" dirty="0">
              <a:solidFill>
                <a:prstClr val="black"/>
              </a:solidFill>
              <a:latin typeface="Gill Sans MT"/>
              <a:ea typeface="+mn-ea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kern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641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6000" kern="1200">
          <a:solidFill>
            <a:schemeClr val="tx2"/>
          </a:solidFill>
          <a:latin typeface="Franklin Gothic Medium Cond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Cambria" pitchFamily="18" charset="0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E61F501-4E7D-41EC-9AF4-F525E7E4B404}" type="slidenum">
              <a:rPr lang="en-US" kern="1200" smtClean="0">
                <a:solidFill>
                  <a:srgbClr val="464653"/>
                </a:solidFill>
                <a:latin typeface="Gill Sans MT"/>
                <a:ea typeface="+mn-ea"/>
                <a:cs typeface="+mn-cs"/>
              </a:rPr>
              <a:pPr/>
              <a:t>‹#›</a:t>
            </a:fld>
            <a:endParaRPr lang="en-US" kern="1200" dirty="0">
              <a:solidFill>
                <a:srgbClr val="464653"/>
              </a:solidFill>
              <a:latin typeface="Gill Sans M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kern="1200" dirty="0">
              <a:solidFill>
                <a:srgbClr val="464653"/>
              </a:solidFill>
              <a:latin typeface="Gill Sans M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A1B1A13-508F-409A-9E23-54410920837A}" type="datetimeFigureOut">
              <a:rPr lang="en-US" kern="1200" smtClean="0">
                <a:solidFill>
                  <a:srgbClr val="464653"/>
                </a:solidFill>
                <a:latin typeface="Gill Sans MT"/>
                <a:ea typeface="+mn-ea"/>
                <a:cs typeface="+mn-cs"/>
              </a:rPr>
              <a:pPr/>
              <a:t>5/31/2016</a:t>
            </a:fld>
            <a:endParaRPr lang="en-US" kern="1200" dirty="0">
              <a:solidFill>
                <a:srgbClr val="464653"/>
              </a:solidFill>
              <a:latin typeface="Gill Sans M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E61F501-4E7D-41EC-9AF4-F525E7E4B404}" type="slidenum">
              <a:rPr lang="en-US" kern="1200" smtClean="0">
                <a:solidFill>
                  <a:srgbClr val="464653"/>
                </a:solidFill>
                <a:latin typeface="Gill Sans MT"/>
                <a:ea typeface="+mn-ea"/>
              </a:rPr>
              <a:pPr/>
              <a:t>‹#›</a:t>
            </a:fld>
            <a:endParaRPr lang="en-US" kern="1200" dirty="0">
              <a:solidFill>
                <a:srgbClr val="464653"/>
              </a:solidFill>
              <a:latin typeface="Gill Sans MT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kern="1200" dirty="0">
              <a:solidFill>
                <a:srgbClr val="464653"/>
              </a:solidFill>
              <a:latin typeface="Gill Sans MT"/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A1B1A13-508F-409A-9E23-54410920837A}" type="datetimeFigureOut">
              <a:rPr lang="en-US" kern="1200" smtClean="0">
                <a:solidFill>
                  <a:srgbClr val="464653"/>
                </a:solidFill>
                <a:latin typeface="Gill Sans MT"/>
                <a:ea typeface="+mn-ea"/>
              </a:rPr>
              <a:pPr/>
              <a:t>5/31/2016</a:t>
            </a:fld>
            <a:endParaRPr lang="en-US" kern="1200" dirty="0">
              <a:solidFill>
                <a:srgbClr val="464653"/>
              </a:solidFill>
              <a:latin typeface="Gill Sans M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0490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E61F501-4E7D-41EC-9AF4-F525E7E4B404}" type="slidenum">
              <a:rPr lang="en-US" kern="1200" smtClean="0">
                <a:solidFill>
                  <a:srgbClr val="464653"/>
                </a:solidFill>
                <a:latin typeface="Gill Sans MT"/>
                <a:ea typeface="+mn-ea"/>
              </a:rPr>
              <a:pPr/>
              <a:t>‹#›</a:t>
            </a:fld>
            <a:endParaRPr lang="en-US" kern="1200" dirty="0">
              <a:solidFill>
                <a:srgbClr val="464653"/>
              </a:solidFill>
              <a:latin typeface="Gill Sans MT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kern="1200" dirty="0">
              <a:solidFill>
                <a:srgbClr val="464653"/>
              </a:solidFill>
              <a:latin typeface="Gill Sans MT"/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A1B1A13-508F-409A-9E23-54410920837A}" type="datetimeFigureOut">
              <a:rPr lang="en-US" kern="1200" smtClean="0">
                <a:solidFill>
                  <a:srgbClr val="464653"/>
                </a:solidFill>
                <a:latin typeface="Gill Sans MT"/>
                <a:ea typeface="+mn-ea"/>
              </a:rPr>
              <a:pPr/>
              <a:t>5/31/2016</a:t>
            </a:fld>
            <a:endParaRPr lang="en-US" kern="1200" dirty="0">
              <a:solidFill>
                <a:srgbClr val="464653"/>
              </a:solidFill>
              <a:latin typeface="Gill Sans M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1195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  <p:sldLayoutId id="2147483805" r:id="rId15"/>
    <p:sldLayoutId id="214748380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87"/>
            <a:ext cx="9144000" cy="684213"/>
          </a:xfrm>
          <a:prstGeom prst="rect">
            <a:avLst/>
          </a:prstGeom>
          <a:solidFill>
            <a:srgbClr val="992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6" name="Shape 209"/>
          <p:cNvSpPr txBox="1">
            <a:spLocks noGrp="1"/>
          </p:cNvSpPr>
          <p:nvPr>
            <p:ph type="title"/>
          </p:nvPr>
        </p:nvSpPr>
        <p:spPr>
          <a:xfrm>
            <a:off x="762000" y="0"/>
            <a:ext cx="7620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0" i="0" u="none" strike="noStrike" cap="none" baseline="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Physics Lesson Plan</a:t>
            </a:r>
            <a:endParaRPr lang="en-US" sz="3300" b="0" i="0" u="none" strike="noStrike" cap="none" baseline="0" dirty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7" name="Shape 210"/>
          <p:cNvSpPr txBox="1">
            <a:spLocks noGrp="1"/>
          </p:cNvSpPr>
          <p:nvPr>
            <p:ph idx="1"/>
          </p:nvPr>
        </p:nvSpPr>
        <p:spPr>
          <a:xfrm>
            <a:off x="76200" y="1527048"/>
            <a:ext cx="8458200" cy="50261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1800"/>
              <a:buNone/>
            </a:pPr>
            <a:endParaRPr lang="en-US" sz="2500" b="0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1800"/>
              <a:buNone/>
            </a:pPr>
            <a:endParaRPr lang="en-US" sz="2500" b="0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1800"/>
              <a:buNone/>
            </a:pPr>
            <a:r>
              <a:rPr lang="en-US" sz="25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Unit 11-Electrostatics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1800"/>
              <a:buNone/>
            </a:pPr>
            <a:r>
              <a:rPr lang="en-US" sz="25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Scientific Notation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1800"/>
              <a:buNone/>
            </a:pPr>
            <a:r>
              <a:rPr lang="en-US" sz="25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Fri 5/13</a:t>
            </a:r>
            <a:r>
              <a:rPr lang="en-US" sz="2500" b="0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/2016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1800"/>
              <a:buNone/>
            </a:pPr>
            <a:endParaRPr lang="en-US" sz="25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1800"/>
              <a:buNone/>
            </a:pPr>
            <a:r>
              <a:rPr lang="en-US" sz="2500" b="0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A guided practice lesson by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1800"/>
              <a:buNone/>
            </a:pPr>
            <a:r>
              <a:rPr lang="en-US" sz="2500" b="0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T.M. Wackerman</a:t>
            </a:r>
          </a:p>
        </p:txBody>
      </p:sp>
    </p:spTree>
    <p:extLst>
      <p:ext uri="{BB962C8B-B14F-4D97-AF65-F5344CB8AC3E}">
        <p14:creationId xmlns:p14="http://schemas.microsoft.com/office/powerpoint/2010/main" val="294165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87"/>
            <a:ext cx="9144000" cy="684213"/>
          </a:xfrm>
          <a:prstGeom prst="rect">
            <a:avLst/>
          </a:prstGeom>
          <a:solidFill>
            <a:srgbClr val="992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5" name="Shape 215"/>
          <p:cNvSpPr txBox="1">
            <a:spLocks/>
          </p:cNvSpPr>
          <p:nvPr/>
        </p:nvSpPr>
        <p:spPr>
          <a:xfrm>
            <a:off x="304800" y="-76200"/>
            <a:ext cx="8229600" cy="684213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none" spc="-10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1" dirty="0" smtClean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FRONT OF ROOM 1</a:t>
            </a:r>
            <a:r>
              <a:rPr lang="en-US" sz="3300" b="1" baseline="30000" dirty="0" smtClean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st</a:t>
            </a:r>
            <a:r>
              <a:rPr lang="en-US" sz="3300" b="1" dirty="0" smtClean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 PERIOD</a:t>
            </a:r>
            <a:endParaRPr lang="en-US" sz="3300" b="1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" name="AutoShape 13" descr="Image result for coulomb's la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419600"/>
            <a:ext cx="2514600" cy="2040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894425"/>
              </p:ext>
            </p:extLst>
          </p:nvPr>
        </p:nvGraphicFramePr>
        <p:xfrm>
          <a:off x="152400" y="1097280"/>
          <a:ext cx="8150226" cy="1874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219200"/>
                <a:gridCol w="1294353"/>
                <a:gridCol w="1204198"/>
                <a:gridCol w="1528736"/>
                <a:gridCol w="1455939"/>
              </a:tblGrid>
              <a:tr h="624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Princess</a:t>
                      </a:r>
                      <a:endParaRPr lang="en-US" sz="25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Maurice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Tyrese</a:t>
                      </a:r>
                      <a:endParaRPr lang="en-US" sz="25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Chrissy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Khamiyah</a:t>
                      </a:r>
                      <a:endParaRPr lang="en-US" sz="25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Shaq</a:t>
                      </a:r>
                      <a:endParaRPr lang="en-US" sz="25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4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Yayah</a:t>
                      </a:r>
                      <a:endParaRPr lang="en-US" sz="25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Rowan</a:t>
                      </a:r>
                      <a:endParaRPr lang="en-US" sz="25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Maia</a:t>
                      </a:r>
                      <a:endParaRPr lang="en-US" sz="25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Jordan</a:t>
                      </a:r>
                      <a:endParaRPr lang="en-US" sz="2500" b="0" i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Kayla</a:t>
                      </a:r>
                      <a:endParaRPr lang="en-US" sz="2500" dirty="0"/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Gabby</a:t>
                      </a:r>
                      <a:endParaRPr lang="en-US" sz="2500" dirty="0"/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Ashley</a:t>
                      </a:r>
                      <a:endParaRPr lang="en-US" sz="2500" dirty="0"/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Vincent</a:t>
                      </a:r>
                      <a:endParaRPr lang="en-US" sz="2500" dirty="0"/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Mikey</a:t>
                      </a:r>
                      <a:endParaRPr lang="en-US" sz="25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Jermain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937940"/>
              </p:ext>
            </p:extLst>
          </p:nvPr>
        </p:nvGraphicFramePr>
        <p:xfrm>
          <a:off x="152400" y="3429000"/>
          <a:ext cx="6477000" cy="327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4800600"/>
              </a:tblGrid>
              <a:tr h="275924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ONE 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MINUTE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T="45712" marB="45712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580" indent="0">
                        <a:buFont typeface="Wingdings" panose="05000000000000000000" pitchFamily="2" charset="2"/>
                        <a:buNone/>
                      </a:pPr>
                      <a:endParaRPr lang="en-US" sz="2000" b="1" dirty="0" smtClean="0">
                        <a:latin typeface="Century Gothic" panose="020B0502020202020204" pitchFamily="34" charset="0"/>
                        <a:sym typeface="Wingdings" pitchFamily="2" charset="2"/>
                      </a:endParaRPr>
                    </a:p>
                  </a:txBody>
                  <a:tcPr marT="45712" marB="45712" anchor="ctr">
                    <a:solidFill>
                      <a:schemeClr val="bg1"/>
                    </a:solidFill>
                  </a:tcPr>
                </a:tc>
              </a:tr>
              <a:tr h="51735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FIVE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MINS</a:t>
                      </a:r>
                    </a:p>
                  </a:txBody>
                  <a:tcPr marT="45712" marB="45712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b="1" dirty="0" smtClean="0">
                          <a:latin typeface="Century Gothic" panose="020B0502020202020204" pitchFamily="34" charset="0"/>
                          <a:sym typeface="Wingdings" pitchFamily="2" charset="2"/>
                        </a:rPr>
                        <a:t>Complete the Do Now.</a:t>
                      </a:r>
                    </a:p>
                  </a:txBody>
                  <a:tcPr marT="45712" marB="45712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1" name="Group 1"/>
          <p:cNvGrpSpPr>
            <a:grpSpLocks/>
          </p:cNvGrpSpPr>
          <p:nvPr/>
        </p:nvGrpSpPr>
        <p:grpSpPr bwMode="auto">
          <a:xfrm>
            <a:off x="1676400" y="3514395"/>
            <a:ext cx="5334000" cy="2734005"/>
            <a:chOff x="0" y="242018"/>
            <a:chExt cx="2691765" cy="1833144"/>
          </a:xfrm>
        </p:grpSpPr>
        <p:grpSp>
          <p:nvGrpSpPr>
            <p:cNvPr id="22" name="Group 4"/>
            <p:cNvGrpSpPr>
              <a:grpSpLocks/>
            </p:cNvGrpSpPr>
            <p:nvPr/>
          </p:nvGrpSpPr>
          <p:grpSpPr bwMode="auto">
            <a:xfrm>
              <a:off x="111212" y="242018"/>
              <a:ext cx="2348234" cy="1459228"/>
              <a:chOff x="92248" y="389620"/>
              <a:chExt cx="3429474" cy="2349181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92248" y="389620"/>
                <a:ext cx="3429474" cy="2349181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  <a:defRPr/>
                </a:pPr>
                <a:r>
                  <a:rPr lang="en-US" sz="1100" dirty="0">
                    <a:solidFill>
                      <a:srgbClr val="FFFFFF"/>
                    </a:solidFill>
                    <a:ea typeface="Times New Roman"/>
                    <a:cs typeface="Times New Roman"/>
                  </a:rPr>
                  <a:t> </a:t>
                </a:r>
                <a:endParaRPr lang="en-US" sz="1100" dirty="0">
                  <a:solidFill>
                    <a:srgbClr val="FFFFFF"/>
                  </a:solidFill>
                  <a:ea typeface="Calibri"/>
                  <a:cs typeface="Times New Roman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410937" y="549880"/>
                <a:ext cx="821441" cy="74267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  <a:defRPr/>
                </a:pPr>
                <a:r>
                  <a:rPr lang="en-US" sz="1100" dirty="0">
                    <a:solidFill>
                      <a:srgbClr val="FFFFFF"/>
                    </a:solidFill>
                    <a:ea typeface="Times New Roman"/>
                    <a:cs typeface="Times New Roman"/>
                  </a:rPr>
                  <a:t> </a:t>
                </a:r>
                <a:endParaRPr lang="en-US" sz="1100" dirty="0">
                  <a:solidFill>
                    <a:srgbClr val="FFFFFF"/>
                  </a:solidFill>
                  <a:ea typeface="Calibri"/>
                  <a:cs typeface="Times New Roman"/>
                </a:endParaRPr>
              </a:p>
            </p:txBody>
          </p:sp>
        </p:grpSp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0" y="1755298"/>
              <a:ext cx="2691765" cy="319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 u="sng" dirty="0" smtClean="0">
                  <a:solidFill>
                    <a:srgbClr val="000000"/>
                  </a:solidFill>
                  <a:latin typeface="AbcPrint" pitchFamily="2" charset="0"/>
                  <a:cs typeface="Times New Roman" pitchFamily="18" charset="0"/>
                </a:rPr>
                <a:t>Under Seat:</a:t>
              </a:r>
              <a:endParaRPr lang="en-US" altLang="en-US" sz="2500" b="1" u="sng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1981200" y="3687193"/>
            <a:ext cx="1143001" cy="14182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1100" dirty="0">
                <a:solidFill>
                  <a:srgbClr val="FFFFFF"/>
                </a:solidFill>
                <a:ea typeface="Times New Roman"/>
                <a:cs typeface="Times New Roman"/>
              </a:rPr>
              <a:t> </a:t>
            </a:r>
            <a:endParaRPr lang="en-US" sz="1100" dirty="0">
              <a:solidFill>
                <a:srgbClr val="FFFFFF"/>
              </a:solidFill>
              <a:ea typeface="Calibri"/>
              <a:cs typeface="Times New Roman"/>
            </a:endParaRPr>
          </a:p>
        </p:txBody>
      </p:sp>
      <p:sp>
        <p:nvSpPr>
          <p:cNvPr id="30" name="TextBox 19"/>
          <p:cNvSpPr txBox="1">
            <a:spLocks noChangeArrowheads="1"/>
          </p:cNvSpPr>
          <p:nvPr/>
        </p:nvSpPr>
        <p:spPr bwMode="auto">
          <a:xfrm>
            <a:off x="1981200" y="3833303"/>
            <a:ext cx="121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00"/>
                </a:solidFill>
                <a:latin typeface="AbcPrint" pitchFamily="2" charset="0"/>
                <a:cs typeface="Times New Roman" pitchFamily="18" charset="0"/>
              </a:rPr>
              <a:t>PW </a:t>
            </a:r>
            <a:r>
              <a:rPr lang="en-US" altLang="en-US" sz="2400" b="1" dirty="0" smtClean="0">
                <a:solidFill>
                  <a:srgbClr val="000000"/>
                </a:solidFill>
                <a:latin typeface="AbcPrint" pitchFamily="2" charset="0"/>
                <a:cs typeface="Times New Roman" pitchFamily="18" charset="0"/>
              </a:rPr>
              <a:t>12.02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00"/>
                </a:solidFill>
                <a:latin typeface="AbcPrint" pitchFamily="2" charset="0"/>
                <a:cs typeface="Times New Roman" pitchFamily="18" charset="0"/>
              </a:rPr>
              <a:t>12.03</a:t>
            </a:r>
            <a:endParaRPr lang="en-US" altLang="en-US" sz="2400" b="1" dirty="0" smtClean="0">
              <a:solidFill>
                <a:srgbClr val="000000"/>
              </a:solidFill>
              <a:latin typeface="AbcPrint" pitchFamily="2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733800" y="4191000"/>
            <a:ext cx="1143001" cy="14182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1100" dirty="0">
                <a:solidFill>
                  <a:srgbClr val="FFFFFF"/>
                </a:solidFill>
                <a:ea typeface="Times New Roman"/>
                <a:cs typeface="Times New Roman"/>
              </a:rPr>
              <a:t> </a:t>
            </a:r>
            <a:endParaRPr lang="en-US" sz="1100" dirty="0">
              <a:solidFill>
                <a:srgbClr val="FFFFFF"/>
              </a:solidFill>
              <a:ea typeface="Calibri"/>
              <a:cs typeface="Times New Roman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733800" y="4337110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00"/>
                </a:solidFill>
                <a:latin typeface="AbcPrint" pitchFamily="2" charset="0"/>
                <a:cs typeface="Times New Roman" pitchFamily="18" charset="0"/>
              </a:rPr>
              <a:t>Do Now</a:t>
            </a:r>
            <a:endParaRPr lang="en-US" altLang="en-US" sz="2400" b="1" dirty="0">
              <a:solidFill>
                <a:srgbClr val="000000"/>
              </a:solidFill>
              <a:latin typeface="AbcPrint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30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87"/>
            <a:ext cx="9144000" cy="684213"/>
          </a:xfrm>
          <a:prstGeom prst="rect">
            <a:avLst/>
          </a:prstGeom>
          <a:solidFill>
            <a:srgbClr val="992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5" name="Shape 215"/>
          <p:cNvSpPr txBox="1">
            <a:spLocks/>
          </p:cNvSpPr>
          <p:nvPr/>
        </p:nvSpPr>
        <p:spPr>
          <a:xfrm>
            <a:off x="304800" y="-76200"/>
            <a:ext cx="8229600" cy="684213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none" spc="-10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1" dirty="0" smtClean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FRONT OF ROOM 2</a:t>
            </a:r>
            <a:r>
              <a:rPr lang="en-US" sz="3300" b="1" baseline="30000" dirty="0" smtClean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nd</a:t>
            </a:r>
            <a:r>
              <a:rPr lang="en-US" sz="3300" b="1" dirty="0" smtClean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 PERIOD</a:t>
            </a:r>
            <a:endParaRPr lang="en-US" sz="3300" b="1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" name="AutoShape 13" descr="Image result for coulomb's la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547892"/>
              </p:ext>
            </p:extLst>
          </p:nvPr>
        </p:nvGraphicFramePr>
        <p:xfrm>
          <a:off x="381000" y="1143000"/>
          <a:ext cx="7666890" cy="1874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336430"/>
                <a:gridCol w="1178170"/>
                <a:gridCol w="1377460"/>
                <a:gridCol w="1277815"/>
                <a:gridCol w="1277815"/>
              </a:tblGrid>
              <a:tr h="624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Lindslay</a:t>
                      </a:r>
                      <a:endParaRPr lang="en-US" sz="25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Curt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Daquan</a:t>
                      </a:r>
                      <a:endParaRPr lang="en-US" sz="25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Denzel</a:t>
                      </a:r>
                      <a:endParaRPr lang="en-US" sz="25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Ama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Tiffany</a:t>
                      </a:r>
                      <a:r>
                        <a:rPr lang="en-US" sz="2500" b="0" i="0" u="none" strike="noStrike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</a:t>
                      </a:r>
                      <a:endParaRPr lang="en-US" sz="2500" b="0" i="0" u="none" strike="noStrike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Darius</a:t>
                      </a:r>
                      <a:endParaRPr lang="en-US" sz="25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Tiffany D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Jayda</a:t>
                      </a:r>
                      <a:endParaRPr lang="en-US" sz="25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Jazzy</a:t>
                      </a:r>
                      <a:endParaRPr lang="en-US" sz="25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Richie</a:t>
                      </a:r>
                      <a:endParaRPr lang="en-US" sz="25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5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0" i="0" u="none" strike="noStrike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Gabby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Ginise</a:t>
                      </a:r>
                      <a:endParaRPr lang="en-US" sz="25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Charna</a:t>
                      </a:r>
                      <a:endParaRPr lang="en-US" sz="25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Kaelah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419600"/>
            <a:ext cx="2514600" cy="2040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210349"/>
              </p:ext>
            </p:extLst>
          </p:nvPr>
        </p:nvGraphicFramePr>
        <p:xfrm>
          <a:off x="152400" y="3429000"/>
          <a:ext cx="6477000" cy="327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4800600"/>
              </a:tblGrid>
              <a:tr h="275924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ONE 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MINUTE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T="45712" marB="45712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580" indent="0">
                        <a:buFont typeface="Wingdings" panose="05000000000000000000" pitchFamily="2" charset="2"/>
                        <a:buNone/>
                      </a:pPr>
                      <a:endParaRPr lang="en-US" sz="2000" b="1" dirty="0" smtClean="0">
                        <a:latin typeface="Century Gothic" panose="020B0502020202020204" pitchFamily="34" charset="0"/>
                        <a:sym typeface="Wingdings" pitchFamily="2" charset="2"/>
                      </a:endParaRPr>
                    </a:p>
                  </a:txBody>
                  <a:tcPr marT="45712" marB="45712" anchor="ctr">
                    <a:solidFill>
                      <a:schemeClr val="bg1"/>
                    </a:solidFill>
                  </a:tcPr>
                </a:tc>
              </a:tr>
              <a:tr h="51735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FIVE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MINS</a:t>
                      </a:r>
                    </a:p>
                  </a:txBody>
                  <a:tcPr marT="45712" marB="45712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b="1" dirty="0" smtClean="0">
                          <a:latin typeface="Century Gothic" panose="020B0502020202020204" pitchFamily="34" charset="0"/>
                          <a:sym typeface="Wingdings" pitchFamily="2" charset="2"/>
                        </a:rPr>
                        <a:t>Complete the Do Now.</a:t>
                      </a:r>
                    </a:p>
                  </a:txBody>
                  <a:tcPr marT="45712" marB="45712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2" name="Group 1"/>
          <p:cNvGrpSpPr>
            <a:grpSpLocks/>
          </p:cNvGrpSpPr>
          <p:nvPr/>
        </p:nvGrpSpPr>
        <p:grpSpPr bwMode="auto">
          <a:xfrm>
            <a:off x="1676400" y="3514395"/>
            <a:ext cx="5334000" cy="2734005"/>
            <a:chOff x="0" y="242018"/>
            <a:chExt cx="2691765" cy="1833144"/>
          </a:xfrm>
        </p:grpSpPr>
        <p:grpSp>
          <p:nvGrpSpPr>
            <p:cNvPr id="33" name="Group 4"/>
            <p:cNvGrpSpPr>
              <a:grpSpLocks/>
            </p:cNvGrpSpPr>
            <p:nvPr/>
          </p:nvGrpSpPr>
          <p:grpSpPr bwMode="auto">
            <a:xfrm>
              <a:off x="111212" y="242018"/>
              <a:ext cx="2348234" cy="1459228"/>
              <a:chOff x="92248" y="389620"/>
              <a:chExt cx="3429474" cy="2349181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92248" y="389620"/>
                <a:ext cx="3429474" cy="2349181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  <a:defRPr/>
                </a:pPr>
                <a:r>
                  <a:rPr lang="en-US" sz="1100" dirty="0">
                    <a:solidFill>
                      <a:srgbClr val="FFFFFF"/>
                    </a:solidFill>
                    <a:ea typeface="Times New Roman"/>
                    <a:cs typeface="Times New Roman"/>
                  </a:rPr>
                  <a:t> </a:t>
                </a:r>
                <a:endParaRPr lang="en-US" sz="1100" dirty="0">
                  <a:solidFill>
                    <a:srgbClr val="FFFFFF"/>
                  </a:solidFill>
                  <a:ea typeface="Calibri"/>
                  <a:cs typeface="Times New Roman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410937" y="549880"/>
                <a:ext cx="821441" cy="74267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  <a:defRPr/>
                </a:pPr>
                <a:r>
                  <a:rPr lang="en-US" sz="1100" dirty="0">
                    <a:solidFill>
                      <a:srgbClr val="FFFFFF"/>
                    </a:solidFill>
                    <a:ea typeface="Times New Roman"/>
                    <a:cs typeface="Times New Roman"/>
                  </a:rPr>
                  <a:t> </a:t>
                </a:r>
                <a:endParaRPr lang="en-US" sz="1100" dirty="0">
                  <a:solidFill>
                    <a:srgbClr val="FFFFFF"/>
                  </a:solidFill>
                  <a:ea typeface="Calibri"/>
                  <a:cs typeface="Times New Roman"/>
                </a:endParaRPr>
              </a:p>
            </p:txBody>
          </p:sp>
        </p:grpSp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0" y="1755298"/>
              <a:ext cx="2691765" cy="319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 u="sng" dirty="0" smtClean="0">
                  <a:solidFill>
                    <a:srgbClr val="000000"/>
                  </a:solidFill>
                  <a:latin typeface="AbcPrint" pitchFamily="2" charset="0"/>
                  <a:cs typeface="Times New Roman" pitchFamily="18" charset="0"/>
                </a:rPr>
                <a:t>Under Seat:</a:t>
              </a:r>
              <a:endParaRPr lang="en-US" altLang="en-US" sz="2500" b="1" u="sng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3" name="Rectangle 42"/>
          <p:cNvSpPr/>
          <p:nvPr/>
        </p:nvSpPr>
        <p:spPr bwMode="auto">
          <a:xfrm>
            <a:off x="1981200" y="3687193"/>
            <a:ext cx="1143001" cy="14182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1100" dirty="0">
                <a:solidFill>
                  <a:srgbClr val="FFFFFF"/>
                </a:solidFill>
                <a:ea typeface="Times New Roman"/>
                <a:cs typeface="Times New Roman"/>
              </a:rPr>
              <a:t> </a:t>
            </a:r>
            <a:endParaRPr lang="en-US" sz="1100" dirty="0">
              <a:solidFill>
                <a:srgbClr val="FFFFFF"/>
              </a:solidFill>
              <a:ea typeface="Calibri"/>
              <a:cs typeface="Times New Roman"/>
            </a:endParaRPr>
          </a:p>
        </p:txBody>
      </p:sp>
      <p:sp>
        <p:nvSpPr>
          <p:cNvPr id="18" name="TextBox 19"/>
          <p:cNvSpPr txBox="1">
            <a:spLocks noChangeArrowheads="1"/>
          </p:cNvSpPr>
          <p:nvPr/>
        </p:nvSpPr>
        <p:spPr bwMode="auto">
          <a:xfrm>
            <a:off x="1981200" y="3833303"/>
            <a:ext cx="121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00"/>
                </a:solidFill>
                <a:latin typeface="AbcPrint" pitchFamily="2" charset="0"/>
                <a:cs typeface="Times New Roman" pitchFamily="18" charset="0"/>
              </a:rPr>
              <a:t>PW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00"/>
                </a:solidFill>
                <a:latin typeface="AbcPrint" pitchFamily="2" charset="0"/>
                <a:cs typeface="Times New Roman" pitchFamily="18" charset="0"/>
              </a:rPr>
              <a:t>12.02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AbcPrint" pitchFamily="2" charset="0"/>
                <a:cs typeface="Times New Roman" pitchFamily="18" charset="0"/>
              </a:rPr>
              <a:t>12.03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AbcPrint" pitchFamily="2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4191000"/>
            <a:ext cx="1143001" cy="14182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1100" dirty="0">
                <a:solidFill>
                  <a:srgbClr val="FFFFFF"/>
                </a:solidFill>
                <a:ea typeface="Times New Roman"/>
                <a:cs typeface="Times New Roman"/>
              </a:rPr>
              <a:t> </a:t>
            </a:r>
            <a:endParaRPr lang="en-US" sz="1100" dirty="0">
              <a:solidFill>
                <a:srgbClr val="FFFFFF"/>
              </a:solidFill>
              <a:ea typeface="Calibri"/>
              <a:cs typeface="Times New Roman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733800" y="4337110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00"/>
                </a:solidFill>
                <a:latin typeface="AbcPrint" pitchFamily="2" charset="0"/>
                <a:cs typeface="Times New Roman" pitchFamily="18" charset="0"/>
              </a:rPr>
              <a:t>Do Now</a:t>
            </a:r>
            <a:endParaRPr lang="en-US" altLang="en-US" sz="2400" b="1" dirty="0">
              <a:solidFill>
                <a:srgbClr val="000000"/>
              </a:solidFill>
              <a:latin typeface="AbcPrint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48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87"/>
            <a:ext cx="9144000" cy="684213"/>
          </a:xfrm>
          <a:prstGeom prst="rect">
            <a:avLst/>
          </a:prstGeom>
          <a:solidFill>
            <a:srgbClr val="992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5" name="Shape 215"/>
          <p:cNvSpPr txBox="1">
            <a:spLocks/>
          </p:cNvSpPr>
          <p:nvPr/>
        </p:nvSpPr>
        <p:spPr>
          <a:xfrm>
            <a:off x="304800" y="-76200"/>
            <a:ext cx="8229600" cy="684213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none" spc="-10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1" dirty="0" smtClean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FRONT OF ROOM 4</a:t>
            </a:r>
            <a:r>
              <a:rPr lang="en-US" sz="3300" b="1" baseline="30000" dirty="0" smtClean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th</a:t>
            </a:r>
            <a:r>
              <a:rPr lang="en-US" sz="3300" b="1" dirty="0" smtClean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 PERIOD</a:t>
            </a:r>
            <a:endParaRPr lang="en-US" sz="3300" b="1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" name="AutoShape 13" descr="Image result for coulomb's la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419600"/>
            <a:ext cx="2514600" cy="2040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845220"/>
              </p:ext>
            </p:extLst>
          </p:nvPr>
        </p:nvGraphicFramePr>
        <p:xfrm>
          <a:off x="152400" y="685800"/>
          <a:ext cx="8534399" cy="2857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199"/>
                <a:gridCol w="1524000"/>
                <a:gridCol w="1285196"/>
                <a:gridCol w="1661204"/>
                <a:gridCol w="1397001"/>
                <a:gridCol w="1447799"/>
              </a:tblGrid>
              <a:tr h="5715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Dallin</a:t>
                      </a: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Koule</a:t>
                      </a: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Renaud</a:t>
                      </a: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Jahiem</a:t>
                      </a: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Jordy</a:t>
                      </a: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Carrington</a:t>
                      </a: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Mary</a:t>
                      </a: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Jasmine</a:t>
                      </a: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Raquon</a:t>
                      </a: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Aamour</a:t>
                      </a: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Roslyn</a:t>
                      </a:r>
                      <a:r>
                        <a:rPr lang="en-US" sz="2500" b="0" i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Christoff</a:t>
                      </a: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AJ</a:t>
                      </a: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Khalique  </a:t>
                      </a: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Imani</a:t>
                      </a:r>
                      <a:r>
                        <a:rPr lang="en-US" sz="2500" b="0" i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Allan</a:t>
                      </a: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Daniel</a:t>
                      </a: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Nafi</a:t>
                      </a:r>
                      <a:r>
                        <a:rPr lang="en-US" sz="2500" b="0" i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Wendel</a:t>
                      </a: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Deanna</a:t>
                      </a: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Norman</a:t>
                      </a: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Samiah</a:t>
                      </a: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Elaisia</a:t>
                      </a: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Storm</a:t>
                      </a: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Rae</a:t>
                      </a: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Rey</a:t>
                      </a: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220703"/>
              </p:ext>
            </p:extLst>
          </p:nvPr>
        </p:nvGraphicFramePr>
        <p:xfrm>
          <a:off x="152400" y="3505200"/>
          <a:ext cx="6477000" cy="327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4800600"/>
              </a:tblGrid>
              <a:tr h="275924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ONE 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MINUTE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T="45712" marB="45712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580" indent="0">
                        <a:buFont typeface="Wingdings" panose="05000000000000000000" pitchFamily="2" charset="2"/>
                        <a:buNone/>
                      </a:pPr>
                      <a:endParaRPr lang="en-US" sz="2000" b="1" dirty="0" smtClean="0">
                        <a:latin typeface="Century Gothic" panose="020B0502020202020204" pitchFamily="34" charset="0"/>
                        <a:sym typeface="Wingdings" pitchFamily="2" charset="2"/>
                      </a:endParaRPr>
                    </a:p>
                  </a:txBody>
                  <a:tcPr marT="45712" marB="45712" anchor="ctr">
                    <a:solidFill>
                      <a:schemeClr val="bg1"/>
                    </a:solidFill>
                  </a:tcPr>
                </a:tc>
              </a:tr>
              <a:tr h="51735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FIVE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MINS</a:t>
                      </a:r>
                    </a:p>
                  </a:txBody>
                  <a:tcPr marT="45712" marB="45712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b="1" dirty="0" smtClean="0">
                          <a:latin typeface="Century Gothic" panose="020B0502020202020204" pitchFamily="34" charset="0"/>
                          <a:sym typeface="Wingdings" pitchFamily="2" charset="2"/>
                        </a:rPr>
                        <a:t>Complete the Do Now.</a:t>
                      </a:r>
                    </a:p>
                  </a:txBody>
                  <a:tcPr marT="45712" marB="45712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2" name="Group 1"/>
          <p:cNvGrpSpPr>
            <a:grpSpLocks/>
          </p:cNvGrpSpPr>
          <p:nvPr/>
        </p:nvGrpSpPr>
        <p:grpSpPr bwMode="auto">
          <a:xfrm>
            <a:off x="1676400" y="3514395"/>
            <a:ext cx="5334000" cy="2734005"/>
            <a:chOff x="0" y="242018"/>
            <a:chExt cx="2691765" cy="1833144"/>
          </a:xfrm>
        </p:grpSpPr>
        <p:grpSp>
          <p:nvGrpSpPr>
            <p:cNvPr id="33" name="Group 4"/>
            <p:cNvGrpSpPr>
              <a:grpSpLocks/>
            </p:cNvGrpSpPr>
            <p:nvPr/>
          </p:nvGrpSpPr>
          <p:grpSpPr bwMode="auto">
            <a:xfrm>
              <a:off x="111212" y="242018"/>
              <a:ext cx="2348234" cy="1459228"/>
              <a:chOff x="92248" y="389620"/>
              <a:chExt cx="3429474" cy="2349181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92248" y="389620"/>
                <a:ext cx="3429474" cy="2349181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  <a:defRPr/>
                </a:pPr>
                <a:r>
                  <a:rPr lang="en-US" sz="1100" dirty="0">
                    <a:solidFill>
                      <a:srgbClr val="FFFFFF"/>
                    </a:solidFill>
                    <a:ea typeface="Times New Roman"/>
                    <a:cs typeface="Times New Roman"/>
                  </a:rPr>
                  <a:t> </a:t>
                </a:r>
                <a:endParaRPr lang="en-US" sz="1100" dirty="0">
                  <a:solidFill>
                    <a:srgbClr val="FFFFFF"/>
                  </a:solidFill>
                  <a:ea typeface="Calibri"/>
                  <a:cs typeface="Times New Roman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410937" y="549880"/>
                <a:ext cx="821441" cy="74267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  <a:defRPr/>
                </a:pPr>
                <a:r>
                  <a:rPr lang="en-US" sz="1100" dirty="0">
                    <a:solidFill>
                      <a:srgbClr val="FFFFFF"/>
                    </a:solidFill>
                    <a:ea typeface="Times New Roman"/>
                    <a:cs typeface="Times New Roman"/>
                  </a:rPr>
                  <a:t> </a:t>
                </a:r>
                <a:endParaRPr lang="en-US" sz="1100" dirty="0">
                  <a:solidFill>
                    <a:srgbClr val="FFFFFF"/>
                  </a:solidFill>
                  <a:ea typeface="Calibri"/>
                  <a:cs typeface="Times New Roman"/>
                </a:endParaRPr>
              </a:p>
            </p:txBody>
          </p:sp>
        </p:grpSp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0" y="1755298"/>
              <a:ext cx="2691765" cy="319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 u="sng" dirty="0" smtClean="0">
                  <a:solidFill>
                    <a:srgbClr val="000000"/>
                  </a:solidFill>
                  <a:latin typeface="AbcPrint" pitchFamily="2" charset="0"/>
                  <a:cs typeface="Times New Roman" pitchFamily="18" charset="0"/>
                </a:rPr>
                <a:t>Under Seat:</a:t>
              </a:r>
              <a:endParaRPr lang="en-US" altLang="en-US" sz="2500" b="1" u="sng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" name="Rectangle 43"/>
          <p:cNvSpPr/>
          <p:nvPr/>
        </p:nvSpPr>
        <p:spPr bwMode="auto">
          <a:xfrm>
            <a:off x="1981200" y="3687193"/>
            <a:ext cx="1143001" cy="14182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1100" dirty="0">
                <a:solidFill>
                  <a:srgbClr val="FFFFFF"/>
                </a:solidFill>
                <a:ea typeface="Times New Roman"/>
                <a:cs typeface="Times New Roman"/>
              </a:rPr>
              <a:t> </a:t>
            </a:r>
            <a:endParaRPr lang="en-US" sz="1100" dirty="0">
              <a:solidFill>
                <a:srgbClr val="FFFFFF"/>
              </a:solidFill>
              <a:ea typeface="Calibri"/>
              <a:cs typeface="Times New Roman"/>
            </a:endParaRPr>
          </a:p>
        </p:txBody>
      </p:sp>
      <p:sp>
        <p:nvSpPr>
          <p:cNvPr id="18" name="TextBox 19"/>
          <p:cNvSpPr txBox="1">
            <a:spLocks noChangeArrowheads="1"/>
          </p:cNvSpPr>
          <p:nvPr/>
        </p:nvSpPr>
        <p:spPr bwMode="auto">
          <a:xfrm>
            <a:off x="1981200" y="3833303"/>
            <a:ext cx="121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00"/>
                </a:solidFill>
                <a:latin typeface="AbcPrint" pitchFamily="2" charset="0"/>
                <a:cs typeface="Times New Roman" pitchFamily="18" charset="0"/>
              </a:rPr>
              <a:t>PW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00"/>
                </a:solidFill>
                <a:latin typeface="AbcPrint" pitchFamily="2" charset="0"/>
                <a:cs typeface="Times New Roman" pitchFamily="18" charset="0"/>
              </a:rPr>
              <a:t>12.02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AbcPrint" pitchFamily="2" charset="0"/>
                <a:cs typeface="Times New Roman" pitchFamily="18" charset="0"/>
              </a:rPr>
              <a:t>12.03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AbcPrint" pitchFamily="2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4191000"/>
            <a:ext cx="1143001" cy="14182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1100" dirty="0">
                <a:solidFill>
                  <a:srgbClr val="FFFFFF"/>
                </a:solidFill>
                <a:ea typeface="Times New Roman"/>
                <a:cs typeface="Times New Roman"/>
              </a:rPr>
              <a:t> </a:t>
            </a:r>
            <a:endParaRPr lang="en-US" sz="1100" dirty="0">
              <a:solidFill>
                <a:srgbClr val="FFFFFF"/>
              </a:solidFill>
              <a:ea typeface="Calibri"/>
              <a:cs typeface="Times New Roman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733800" y="4337110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00"/>
                </a:solidFill>
                <a:latin typeface="AbcPrint" pitchFamily="2" charset="0"/>
                <a:cs typeface="Times New Roman" pitchFamily="18" charset="0"/>
              </a:rPr>
              <a:t>Do Now</a:t>
            </a:r>
            <a:endParaRPr lang="en-US" altLang="en-US" sz="2400" b="1" dirty="0">
              <a:solidFill>
                <a:srgbClr val="000000"/>
              </a:solidFill>
              <a:latin typeface="AbcPrint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92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87"/>
            <a:ext cx="9144000" cy="684213"/>
          </a:xfrm>
          <a:prstGeom prst="rect">
            <a:avLst/>
          </a:prstGeom>
          <a:solidFill>
            <a:srgbClr val="992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5" name="Shape 215"/>
          <p:cNvSpPr txBox="1">
            <a:spLocks/>
          </p:cNvSpPr>
          <p:nvPr/>
        </p:nvSpPr>
        <p:spPr>
          <a:xfrm>
            <a:off x="304800" y="-76200"/>
            <a:ext cx="8229600" cy="684213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none" spc="-10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1" dirty="0" smtClean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FRONT OF ROOM 5</a:t>
            </a:r>
            <a:r>
              <a:rPr lang="en-US" sz="3300" b="1" baseline="30000" dirty="0" smtClean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th</a:t>
            </a:r>
            <a:r>
              <a:rPr lang="en-US" sz="3300" b="1" dirty="0" smtClean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 PERIOD</a:t>
            </a:r>
            <a:endParaRPr lang="en-US" sz="3300" b="1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" name="AutoShape 13" descr="Image result for coulomb's la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554677"/>
              </p:ext>
            </p:extLst>
          </p:nvPr>
        </p:nvGraphicFramePr>
        <p:xfrm>
          <a:off x="152400" y="762000"/>
          <a:ext cx="8305800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371600"/>
                <a:gridCol w="1524000"/>
                <a:gridCol w="1295400"/>
                <a:gridCol w="1447800"/>
                <a:gridCol w="1219200"/>
              </a:tblGrid>
              <a:tr h="6477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Zahmair</a:t>
                      </a:r>
                      <a:endParaRPr lang="en-US" sz="2500" b="0" i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Jamal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Devonne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Demarre</a:t>
                      </a:r>
                      <a:endParaRPr lang="en-US" sz="25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KJ</a:t>
                      </a:r>
                      <a:endParaRPr lang="en-US" sz="25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Nicole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Liam</a:t>
                      </a:r>
                      <a:endParaRPr lang="en-US" sz="25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Jensine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Kane</a:t>
                      </a:r>
                      <a:endParaRPr lang="en-US" sz="25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Trinide</a:t>
                      </a:r>
                      <a:endParaRPr lang="en-US" sz="25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Brandon</a:t>
                      </a:r>
                      <a:endParaRPr lang="en-US" sz="25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Kyrstan</a:t>
                      </a:r>
                      <a:endParaRPr lang="en-US" sz="25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Eli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Ray</a:t>
                      </a:r>
                      <a:endParaRPr lang="en-US" sz="2500" b="0" i="0" u="none" strike="noStrike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Emmanuel</a:t>
                      </a:r>
                      <a:endParaRPr lang="en-US" sz="25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Karim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Alonzo</a:t>
                      </a:r>
                      <a:endParaRPr lang="en-US" sz="25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Max</a:t>
                      </a:r>
                      <a:endParaRPr lang="en-US" sz="2500" b="0" i="0" u="none" strike="noStrike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Cyprene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Nuh</a:t>
                      </a:r>
                      <a:endParaRPr lang="en-US" sz="2500" b="0" i="0" u="none" strike="noStrike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Jahiem</a:t>
                      </a:r>
                      <a:endParaRPr lang="en-US" sz="2500" b="0" i="0" u="none" strike="noStrike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Kavaughn</a:t>
                      </a:r>
                      <a:endParaRPr lang="en-US" sz="2500" dirty="0"/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Jayda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419600"/>
            <a:ext cx="2514600" cy="2040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210349"/>
              </p:ext>
            </p:extLst>
          </p:nvPr>
        </p:nvGraphicFramePr>
        <p:xfrm>
          <a:off x="152400" y="3429000"/>
          <a:ext cx="6477000" cy="327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4800600"/>
              </a:tblGrid>
              <a:tr h="275924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ONE 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MINUTE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T="45712" marB="45712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580" indent="0">
                        <a:buFont typeface="Wingdings" panose="05000000000000000000" pitchFamily="2" charset="2"/>
                        <a:buNone/>
                      </a:pPr>
                      <a:endParaRPr lang="en-US" sz="2000" b="1" dirty="0" smtClean="0">
                        <a:latin typeface="Century Gothic" panose="020B0502020202020204" pitchFamily="34" charset="0"/>
                        <a:sym typeface="Wingdings" pitchFamily="2" charset="2"/>
                      </a:endParaRPr>
                    </a:p>
                  </a:txBody>
                  <a:tcPr marT="45712" marB="45712" anchor="ctr">
                    <a:solidFill>
                      <a:schemeClr val="bg1"/>
                    </a:solidFill>
                  </a:tcPr>
                </a:tc>
              </a:tr>
              <a:tr h="51735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FIVE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MINS</a:t>
                      </a:r>
                    </a:p>
                  </a:txBody>
                  <a:tcPr marT="45712" marB="45712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b="1" dirty="0" smtClean="0">
                          <a:latin typeface="Century Gothic" panose="020B0502020202020204" pitchFamily="34" charset="0"/>
                          <a:sym typeface="Wingdings" pitchFamily="2" charset="2"/>
                        </a:rPr>
                        <a:t>Complete the Do Now.</a:t>
                      </a:r>
                    </a:p>
                  </a:txBody>
                  <a:tcPr marT="45712" marB="45712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0" name="Group 1"/>
          <p:cNvGrpSpPr>
            <a:grpSpLocks/>
          </p:cNvGrpSpPr>
          <p:nvPr/>
        </p:nvGrpSpPr>
        <p:grpSpPr bwMode="auto">
          <a:xfrm>
            <a:off x="1676400" y="3514395"/>
            <a:ext cx="5334000" cy="2734005"/>
            <a:chOff x="0" y="242018"/>
            <a:chExt cx="2691765" cy="1833144"/>
          </a:xfrm>
        </p:grpSpPr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111212" y="242018"/>
              <a:ext cx="2348234" cy="1459228"/>
              <a:chOff x="92248" y="389620"/>
              <a:chExt cx="3429474" cy="2349181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92248" y="389620"/>
                <a:ext cx="3429474" cy="2349181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  <a:defRPr/>
                </a:pPr>
                <a:r>
                  <a:rPr lang="en-US" sz="1100" dirty="0">
                    <a:solidFill>
                      <a:srgbClr val="FFFFFF"/>
                    </a:solidFill>
                    <a:ea typeface="Times New Roman"/>
                    <a:cs typeface="Times New Roman"/>
                  </a:rPr>
                  <a:t> </a:t>
                </a:r>
                <a:endParaRPr lang="en-US" sz="1100" dirty="0">
                  <a:solidFill>
                    <a:srgbClr val="FFFFFF"/>
                  </a:solidFill>
                  <a:ea typeface="Calibri"/>
                  <a:cs typeface="Times New Roman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410937" y="549880"/>
                <a:ext cx="821441" cy="74267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  <a:defRPr/>
                </a:pPr>
                <a:r>
                  <a:rPr lang="en-US" sz="1100" dirty="0">
                    <a:solidFill>
                      <a:srgbClr val="FFFFFF"/>
                    </a:solidFill>
                    <a:ea typeface="Times New Roman"/>
                    <a:cs typeface="Times New Roman"/>
                  </a:rPr>
                  <a:t> </a:t>
                </a:r>
                <a:endParaRPr lang="en-US" sz="1100" dirty="0">
                  <a:solidFill>
                    <a:srgbClr val="FFFFFF"/>
                  </a:solidFill>
                  <a:ea typeface="Calibri"/>
                  <a:cs typeface="Times New Roman"/>
                </a:endParaRPr>
              </a:p>
            </p:txBody>
          </p:sp>
        </p:grpSp>
        <p:sp>
          <p:nvSpPr>
            <p:cNvPr id="46" name="TextBox 45"/>
            <p:cNvSpPr txBox="1">
              <a:spLocks noChangeArrowheads="1"/>
            </p:cNvSpPr>
            <p:nvPr/>
          </p:nvSpPr>
          <p:spPr bwMode="auto">
            <a:xfrm>
              <a:off x="0" y="1755298"/>
              <a:ext cx="2691765" cy="319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 u="sng" dirty="0" smtClean="0">
                  <a:solidFill>
                    <a:srgbClr val="000000"/>
                  </a:solidFill>
                  <a:latin typeface="AbcPrint" pitchFamily="2" charset="0"/>
                  <a:cs typeface="Times New Roman" pitchFamily="18" charset="0"/>
                </a:rPr>
                <a:t>Under Seat:</a:t>
              </a:r>
              <a:endParaRPr lang="en-US" altLang="en-US" sz="2500" b="1" u="sng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5" name="Rectangle 54"/>
          <p:cNvSpPr/>
          <p:nvPr/>
        </p:nvSpPr>
        <p:spPr bwMode="auto">
          <a:xfrm>
            <a:off x="1981200" y="3687193"/>
            <a:ext cx="1143001" cy="14182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1100" dirty="0">
                <a:solidFill>
                  <a:srgbClr val="FFFFFF"/>
                </a:solidFill>
                <a:ea typeface="Times New Roman"/>
                <a:cs typeface="Times New Roman"/>
              </a:rPr>
              <a:t> </a:t>
            </a:r>
            <a:endParaRPr lang="en-US" sz="1100" dirty="0">
              <a:solidFill>
                <a:srgbClr val="FFFFFF"/>
              </a:solidFill>
              <a:ea typeface="Calibri"/>
              <a:cs typeface="Times New Roman"/>
            </a:endParaRPr>
          </a:p>
        </p:txBody>
      </p:sp>
      <p:sp>
        <p:nvSpPr>
          <p:cNvPr id="18" name="TextBox 19"/>
          <p:cNvSpPr txBox="1">
            <a:spLocks noChangeArrowheads="1"/>
          </p:cNvSpPr>
          <p:nvPr/>
        </p:nvSpPr>
        <p:spPr bwMode="auto">
          <a:xfrm>
            <a:off x="1981200" y="3833303"/>
            <a:ext cx="121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00"/>
                </a:solidFill>
                <a:latin typeface="AbcPrint" pitchFamily="2" charset="0"/>
                <a:cs typeface="Times New Roman" pitchFamily="18" charset="0"/>
              </a:rPr>
              <a:t>PW </a:t>
            </a:r>
            <a:r>
              <a:rPr lang="en-US" altLang="en-US" sz="2400" b="1" dirty="0" smtClean="0">
                <a:solidFill>
                  <a:srgbClr val="000000"/>
                </a:solidFill>
                <a:latin typeface="AbcPrint" pitchFamily="2" charset="0"/>
                <a:cs typeface="Times New Roman" pitchFamily="18" charset="0"/>
              </a:rPr>
              <a:t>12.02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AbcPrint" pitchFamily="2" charset="0"/>
                <a:cs typeface="Times New Roman" pitchFamily="18" charset="0"/>
              </a:rPr>
              <a:t>12.03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AbcPrint" pitchFamily="2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4191000"/>
            <a:ext cx="1143001" cy="14182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1100" dirty="0">
                <a:solidFill>
                  <a:srgbClr val="FFFFFF"/>
                </a:solidFill>
                <a:ea typeface="Times New Roman"/>
                <a:cs typeface="Times New Roman"/>
              </a:rPr>
              <a:t> </a:t>
            </a:r>
            <a:endParaRPr lang="en-US" sz="1100" dirty="0">
              <a:solidFill>
                <a:srgbClr val="FFFFFF"/>
              </a:solidFill>
              <a:ea typeface="Calibri"/>
              <a:cs typeface="Times New Roman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733800" y="4337110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00"/>
                </a:solidFill>
                <a:latin typeface="AbcPrint" pitchFamily="2" charset="0"/>
                <a:cs typeface="Times New Roman" pitchFamily="18" charset="0"/>
              </a:rPr>
              <a:t>Do Now</a:t>
            </a:r>
            <a:endParaRPr lang="en-US" altLang="en-US" sz="2400" b="1" dirty="0">
              <a:solidFill>
                <a:srgbClr val="000000"/>
              </a:solidFill>
              <a:latin typeface="AbcPrint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75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87"/>
            <a:ext cx="9144000" cy="684213"/>
          </a:xfrm>
          <a:prstGeom prst="rect">
            <a:avLst/>
          </a:prstGeom>
          <a:solidFill>
            <a:srgbClr val="992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990600"/>
            <a:ext cx="8077200" cy="5514439"/>
          </a:xfrm>
          <a:prstGeom prst="rect">
            <a:avLst/>
          </a:prstGeom>
          <a:solidFill>
            <a:schemeClr val="bg1"/>
          </a:solidFill>
          <a:ln w="57150">
            <a:solidFill>
              <a:srgbClr val="992F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kern="1200" dirty="0" smtClean="0">
              <a:solidFill>
                <a:srgbClr val="3F3F3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914400"/>
            <a:ext cx="7848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kern="1200" dirty="0" smtClean="0">
                <a:solidFill>
                  <a:srgbClr val="3F3F3F"/>
                </a:solidFill>
                <a:latin typeface="Franklin Gothic Book"/>
                <a:ea typeface="+mn-ea"/>
              </a:rPr>
              <a:t>Announcements</a:t>
            </a:r>
            <a:r>
              <a:rPr lang="en-US" sz="4000" b="1" kern="1200" dirty="0" smtClean="0">
                <a:solidFill>
                  <a:srgbClr val="3F3F3F"/>
                </a:solidFill>
                <a:latin typeface="Franklin Gothic Book"/>
                <a:ea typeface="+mn-ea"/>
              </a:rPr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kern="1200" dirty="0" smtClean="0">
                <a:solidFill>
                  <a:srgbClr val="3F3F3F"/>
                </a:solidFill>
                <a:latin typeface="Franklin Gothic Book"/>
                <a:ea typeface="+mn-ea"/>
              </a:rPr>
              <a:t>Progress Reports Friday will include all retested objectives and late work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kern="1200" dirty="0" smtClean="0">
                <a:solidFill>
                  <a:srgbClr val="3F3F3F"/>
                </a:solidFill>
                <a:latin typeface="Franklin Gothic Book"/>
                <a:ea typeface="+mn-ea"/>
              </a:rPr>
              <a:t>Friday is your final Physics Quiz</a:t>
            </a:r>
          </a:p>
          <a:p>
            <a:pPr marL="1147763" lvl="3" indent="-571500">
              <a:buFont typeface="Arial" panose="020B0604020202020204" pitchFamily="34" charset="0"/>
              <a:buChar char="•"/>
            </a:pPr>
            <a:r>
              <a:rPr lang="en-US" sz="3600" b="1" kern="1200" dirty="0" smtClean="0">
                <a:solidFill>
                  <a:srgbClr val="3F3F3F"/>
                </a:solidFill>
                <a:latin typeface="Franklin Gothic Book"/>
                <a:ea typeface="+mn-ea"/>
              </a:rPr>
              <a:t>Topics from today’s class</a:t>
            </a:r>
          </a:p>
          <a:p>
            <a:pPr marL="1147763" lvl="3" indent="-571500">
              <a:buFont typeface="Arial" panose="020B0604020202020204" pitchFamily="34" charset="0"/>
              <a:buChar char="•"/>
            </a:pPr>
            <a:r>
              <a:rPr lang="en-US" sz="3600" b="1" kern="1200" dirty="0" smtClean="0">
                <a:solidFill>
                  <a:srgbClr val="3F3F3F"/>
                </a:solidFill>
                <a:latin typeface="Franklin Gothic Book"/>
                <a:ea typeface="+mn-ea"/>
              </a:rPr>
              <a:t>Conservation of Momentum Full</a:t>
            </a:r>
          </a:p>
          <a:p>
            <a:pPr marL="1147763" lvl="3" indent="-571500">
              <a:buFont typeface="Arial" panose="020B0604020202020204" pitchFamily="34" charset="0"/>
              <a:buChar char="•"/>
            </a:pPr>
            <a:r>
              <a:rPr lang="en-US" sz="3600" b="1" kern="1200" dirty="0" smtClean="0">
                <a:solidFill>
                  <a:srgbClr val="3F3F3F"/>
                </a:solidFill>
                <a:latin typeface="Franklin Gothic Book"/>
                <a:ea typeface="+mn-ea"/>
              </a:rPr>
              <a:t>Vocab</a:t>
            </a:r>
          </a:p>
          <a:p>
            <a:pPr marL="571500" lvl="2" indent="-571500">
              <a:buFont typeface="Arial" panose="020B0604020202020204" pitchFamily="34" charset="0"/>
              <a:buChar char="•"/>
            </a:pPr>
            <a:r>
              <a:rPr lang="en-US" sz="3600" b="1" kern="1200" dirty="0" smtClean="0">
                <a:solidFill>
                  <a:srgbClr val="3F3F3F"/>
                </a:solidFill>
                <a:latin typeface="Franklin Gothic Book"/>
                <a:ea typeface="+mn-ea"/>
              </a:rPr>
              <a:t>Optional Retest</a:t>
            </a:r>
          </a:p>
          <a:p>
            <a:pPr marL="1147763" lvl="2" indent="-571500">
              <a:buFont typeface="Arial" panose="020B0604020202020204" pitchFamily="34" charset="0"/>
              <a:buChar char="•"/>
            </a:pPr>
            <a:r>
              <a:rPr lang="en-US" sz="3600" b="1" kern="1200" dirty="0" smtClean="0">
                <a:solidFill>
                  <a:srgbClr val="3F3F3F"/>
                </a:solidFill>
                <a:latin typeface="Franklin Gothic Book"/>
                <a:ea typeface="+mn-ea"/>
              </a:rPr>
              <a:t>Charge </a:t>
            </a:r>
            <a:r>
              <a:rPr lang="en-US" sz="3600" b="1" kern="1200" dirty="0" smtClean="0">
                <a:solidFill>
                  <a:srgbClr val="3F3F3F"/>
                </a:solidFill>
                <a:latin typeface="Franklin Gothic Book"/>
                <a:ea typeface="+mn-ea"/>
              </a:rPr>
              <a:t>Interactions if &lt;6/8</a:t>
            </a:r>
          </a:p>
          <a:p>
            <a:pPr marL="1147763" lvl="2" indent="-571500">
              <a:buFont typeface="Arial" panose="020B0604020202020204" pitchFamily="34" charset="0"/>
              <a:buChar char="•"/>
            </a:pPr>
            <a:r>
              <a:rPr lang="en-US" sz="3600" b="1" kern="1200" dirty="0" smtClean="0">
                <a:solidFill>
                  <a:srgbClr val="3F3F3F"/>
                </a:solidFill>
                <a:latin typeface="Franklin Gothic Book"/>
                <a:ea typeface="+mn-ea"/>
              </a:rPr>
              <a:t>Charge Induction if &lt;7/10</a:t>
            </a:r>
          </a:p>
        </p:txBody>
      </p:sp>
      <p:sp>
        <p:nvSpPr>
          <p:cNvPr id="15" name="Shape 215"/>
          <p:cNvSpPr txBox="1">
            <a:spLocks/>
          </p:cNvSpPr>
          <p:nvPr/>
        </p:nvSpPr>
        <p:spPr>
          <a:xfrm>
            <a:off x="304800" y="-76200"/>
            <a:ext cx="8229600" cy="684213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none" spc="-10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1" dirty="0" smtClean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TODAY’S OVERVIEW</a:t>
            </a:r>
            <a:endParaRPr lang="en-US" sz="3300" b="1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18001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8336814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587"/>
            <a:ext cx="9144000" cy="684213"/>
          </a:xfrm>
          <a:prstGeom prst="rect">
            <a:avLst/>
          </a:prstGeom>
          <a:solidFill>
            <a:srgbClr val="992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14" name="Shape 215"/>
          <p:cNvSpPr txBox="1">
            <a:spLocks/>
          </p:cNvSpPr>
          <p:nvPr/>
        </p:nvSpPr>
        <p:spPr>
          <a:xfrm>
            <a:off x="304800" y="-76200"/>
            <a:ext cx="8229600" cy="684213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none" spc="-10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1" dirty="0" smtClean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CORE IDEAS AND SUMMARY</a:t>
            </a:r>
            <a:endParaRPr lang="en-US" sz="3300" b="1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" name="AutoShape 13" descr="Image result for coulomb's la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43000" y="1905000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moving charge (current) will create a magnetic field.  </a:t>
            </a:r>
            <a:r>
              <a:rPr lang="en-US" sz="2800" dirty="0" smtClean="0"/>
              <a:t>Electrostatic charge will not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3657600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magnetic field moving through a circuit will create a current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143000" y="4456093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direction/pole of the magnet affects the direction the current will flow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0599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4" y="1447799"/>
            <a:ext cx="8316433" cy="3163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587"/>
            <a:ext cx="9144000" cy="684213"/>
          </a:xfrm>
          <a:prstGeom prst="rect">
            <a:avLst/>
          </a:prstGeom>
          <a:solidFill>
            <a:srgbClr val="992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14" name="Shape 215"/>
          <p:cNvSpPr txBox="1">
            <a:spLocks/>
          </p:cNvSpPr>
          <p:nvPr/>
        </p:nvSpPr>
        <p:spPr>
          <a:xfrm>
            <a:off x="304800" y="-76200"/>
            <a:ext cx="8229600" cy="684213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none" spc="-10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rgbClr val="7B9899"/>
              </a:buClr>
              <a:buSzPct val="25000"/>
            </a:pPr>
            <a:r>
              <a:rPr lang="en-US" sz="3300" b="1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CORE IDEAS AND SUMMARY</a:t>
            </a:r>
            <a:endParaRPr lang="en-US" sz="3300" b="1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" name="AutoShape 13" descr="Image result for coulomb's la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1494970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		Electricity and magnetism are two separate but connected parts of the same force- the electromagnetic force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3034605"/>
            <a:ext cx="701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Homework and quizzes are two separate but connected parts of the same thing-</a:t>
            </a:r>
          </a:p>
          <a:p>
            <a:r>
              <a:rPr lang="en-US" sz="2800" dirty="0" smtClean="0"/>
              <a:t>your final grade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189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6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04800" y="165515"/>
            <a:ext cx="8503920" cy="48736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587"/>
            <a:ext cx="9144000" cy="684213"/>
          </a:xfrm>
          <a:prstGeom prst="rect">
            <a:avLst/>
          </a:prstGeom>
          <a:solidFill>
            <a:srgbClr val="992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6" name="Shape 215"/>
          <p:cNvSpPr txBox="1">
            <a:spLocks/>
          </p:cNvSpPr>
          <p:nvPr/>
        </p:nvSpPr>
        <p:spPr>
          <a:xfrm>
            <a:off x="304800" y="-76200"/>
            <a:ext cx="8229600" cy="684213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none" spc="-10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1" dirty="0" smtClean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CLOSING OUT</a:t>
            </a:r>
            <a:endParaRPr lang="en-US" sz="3300" b="1" dirty="0">
              <a:solidFill>
                <a:schemeClr val="bg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7" name="Shape 264"/>
          <p:cNvSpPr txBox="1">
            <a:spLocks noGrp="1"/>
          </p:cNvSpPr>
          <p:nvPr>
            <p:ph idx="1"/>
          </p:nvPr>
        </p:nvSpPr>
        <p:spPr>
          <a:xfrm>
            <a:off x="30480" y="838200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indent="-274320" algn="ctr">
              <a:spcBef>
                <a:spcPts val="0"/>
              </a:spcBef>
              <a:buSzPct val="25000"/>
              <a:buNone/>
            </a:pPr>
            <a:endParaRPr lang="en-US" sz="2700" b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indent="-274320">
              <a:spcBef>
                <a:spcPts val="0"/>
              </a:spcBef>
              <a:buSzPct val="25000"/>
              <a:buNone/>
            </a:pPr>
            <a:r>
              <a:rPr lang="en-US" sz="2700" b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	</a:t>
            </a:r>
            <a:r>
              <a:rPr lang="en-US" sz="2700" b="1" u="sng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Clean Up Time:</a:t>
            </a:r>
            <a:endParaRPr lang="en-US" sz="2700" b="1" i="1" u="sng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143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700" i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File papers as shown below</a:t>
            </a:r>
          </a:p>
          <a:p>
            <a:pPr marL="51435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700" i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Area </a:t>
            </a:r>
            <a:r>
              <a:rPr lang="en-US" sz="27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should be free </a:t>
            </a:r>
            <a:endParaRPr lang="en-US" sz="2700" i="1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2700" i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from </a:t>
            </a:r>
            <a:r>
              <a:rPr lang="en-US" sz="27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trash </a:t>
            </a:r>
            <a:r>
              <a:rPr lang="en-US" sz="2700" i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paper</a:t>
            </a:r>
          </a:p>
          <a:p>
            <a:pPr marL="514350" indent="-514350">
              <a:spcBef>
                <a:spcPts val="0"/>
              </a:spcBef>
              <a:buSzPct val="100000"/>
              <a:buAutoNum type="arabicPeriod" startAt="4"/>
            </a:pPr>
            <a:r>
              <a:rPr lang="en-US" sz="2700" i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Seats are pushed in 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27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lang="en-US" sz="2700" i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and rows are in line</a:t>
            </a:r>
            <a:endParaRPr lang="en-US" sz="2700" i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143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sz="2700" b="1" i="1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143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sz="2700" b="1" i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143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sz="2700" b="1" i="1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143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sz="2700" b="1" i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143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sz="2700" b="1" i="1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143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sz="2700" b="1" i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143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sz="2700" b="1" i="1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757103"/>
              </p:ext>
            </p:extLst>
          </p:nvPr>
        </p:nvGraphicFramePr>
        <p:xfrm>
          <a:off x="76200" y="4432377"/>
          <a:ext cx="8305800" cy="21208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91200"/>
                <a:gridCol w="2514600"/>
              </a:tblGrid>
              <a:tr h="42435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Handout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Title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Location</a:t>
                      </a:r>
                      <a:endParaRPr lang="en-US" sz="24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57836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Today’s Packet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Binder: Classwork</a:t>
                      </a:r>
                    </a:p>
                  </a:txBody>
                  <a:tcPr anchor="ctr"/>
                </a:tc>
              </a:tr>
              <a:tr h="54263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Exit Slip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Handed in</a:t>
                      </a:r>
                    </a:p>
                  </a:txBody>
                  <a:tcPr anchor="ctr"/>
                </a:tc>
              </a:tr>
              <a:tr h="54263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Prepwork 7.06- Conceptual Momentum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Red Folder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1506" name="Picture 2" descr="http://www.mobygames.com/images/shots/l/112807-street-fighter-ii-turbo-snes-screenshot-m-bison-was-defeat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762000"/>
            <a:ext cx="4038600" cy="351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50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>
    <a:spDef>
      <a:spPr>
        <a:noFill/>
        <a:ln w="38100">
          <a:solidFill>
            <a:srgbClr val="00206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00206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>
    <a:spDef>
      <a:spPr>
        <a:noFill/>
        <a:ln w="38100">
          <a:solidFill>
            <a:srgbClr val="00206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00206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599662</TotalTime>
  <Words>596</Words>
  <Application>Microsoft Office PowerPoint</Application>
  <PresentationFormat>On-screen Show (4:3)</PresentationFormat>
  <Paragraphs>216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1_Origin</vt:lpstr>
      <vt:lpstr>1_Adjacency</vt:lpstr>
      <vt:lpstr>2_Adjacency</vt:lpstr>
      <vt:lpstr>5_Adjacency</vt:lpstr>
      <vt:lpstr>Physics Lesson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Todd Wackerman</dc:creator>
  <cp:lastModifiedBy>RAW7</cp:lastModifiedBy>
  <cp:revision>2520</cp:revision>
  <cp:lastPrinted>2016-05-31T14:07:14Z</cp:lastPrinted>
  <dcterms:modified xsi:type="dcterms:W3CDTF">2016-06-02T13:39:22Z</dcterms:modified>
</cp:coreProperties>
</file>