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roxima Nova" panose="020B0604020202020204" charset="0"/>
      <p:regular r:id="rId13"/>
      <p:bold r:id="rId14"/>
      <p:italic r:id="rId15"/>
      <p:boldItalic r:id="rId16"/>
    </p:embeddedFont>
    <p:embeddedFont>
      <p:font typeface="Abril Fatface" panose="020B0604020202020204" charset="0"/>
      <p:regular r:id="rId17"/>
    </p:embeddedFont>
    <p:embeddedFont>
      <p:font typeface="Source Serif Pro"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16" y="68"/>
      </p:cViewPr>
      <p:guideLst>
        <p:guide orient="horz" pos="162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3772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2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fae7b4b1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fae7b4b1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5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3d27e9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3d27e9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URL: https://youtu.be/WOEvvHbc240</a:t>
            </a:r>
            <a:endParaRPr/>
          </a:p>
        </p:txBody>
      </p:sp>
    </p:spTree>
    <p:extLst>
      <p:ext uri="{BB962C8B-B14F-4D97-AF65-F5344CB8AC3E}">
        <p14:creationId xmlns:p14="http://schemas.microsoft.com/office/powerpoint/2010/main" val="202456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fae7b4b1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fae7b4b1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20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fae7b4b1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fae7b4b1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a90cbd0a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a90cbd0a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82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fae7b4b1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fae7b4b1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17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fae7b4b1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fae7b4b1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38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fae7b4b1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fae7b4b1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51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fae7b4b1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fae7b4b1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URL: https://youtu.be/WOEvvHbc240</a:t>
            </a:r>
            <a:endParaRPr/>
          </a:p>
        </p:txBody>
      </p:sp>
    </p:spTree>
    <p:extLst>
      <p:ext uri="{BB962C8B-B14F-4D97-AF65-F5344CB8AC3E}">
        <p14:creationId xmlns:p14="http://schemas.microsoft.com/office/powerpoint/2010/main" val="212886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Boiling_poin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n.wikipedia.org/wiki/Acetone" TargetMode="External"/><Relationship Id="rId5" Type="http://schemas.openxmlformats.org/officeDocument/2006/relationships/hyperlink" Target="https://www.youtube.com/watch?v=Juz9pVVsmQQ" TargetMode="External"/><Relationship Id="rId4" Type="http://schemas.openxmlformats.org/officeDocument/2006/relationships/hyperlink" Target="https://www.youtube.com/watch?v=s-KvoVzukH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s-KvoVzukH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uz9pVVsmQ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OEvvHbc24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56667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2"/>
                </a:solidFill>
                <a:latin typeface="Abril Fatface"/>
                <a:ea typeface="Abril Fatface"/>
                <a:cs typeface="Abril Fatface"/>
                <a:sym typeface="Abril Fatface"/>
              </a:rPr>
              <a:t>Adiabatic Boiling via Pressure Drop</a:t>
            </a:r>
            <a:endParaRPr>
              <a:solidFill>
                <a:schemeClr val="lt2"/>
              </a:solidFill>
              <a:latin typeface="Abril Fatface"/>
              <a:ea typeface="Abril Fatface"/>
              <a:cs typeface="Abril Fatface"/>
              <a:sym typeface="Abril Fatface"/>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erif Pro"/>
                <a:ea typeface="Source Serif Pro"/>
                <a:cs typeface="Source Serif Pro"/>
                <a:sym typeface="Source Serif Pro"/>
              </a:rPr>
              <a:t>STEM Lab Library Experiment</a:t>
            </a:r>
            <a:endParaRPr>
              <a:latin typeface="Source Serif Pro"/>
              <a:ea typeface="Source Serif Pro"/>
              <a:cs typeface="Source Serif Pro"/>
              <a:sym typeface="Source Serif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dk2"/>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Resources &amp; Links</a:t>
            </a:r>
            <a:endParaRPr>
              <a:solidFill>
                <a:srgbClr val="FFFFFF"/>
              </a:solidFill>
              <a:latin typeface="Abril Fatface"/>
              <a:ea typeface="Abril Fatface"/>
              <a:cs typeface="Abril Fatface"/>
              <a:sym typeface="Abril Fatface"/>
            </a:endParaRPr>
          </a:p>
        </p:txBody>
      </p:sp>
      <p:sp>
        <p:nvSpPr>
          <p:cNvPr id="129" name="Google Shape;12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latin typeface="Arial"/>
                <a:ea typeface="Arial"/>
                <a:cs typeface="Arial"/>
                <a:sym typeface="Arial"/>
                <a:hlinkClick r:id="rId3"/>
              </a:rPr>
              <a:t>https://en.wikipedia.org/wiki/Boiling_point</a:t>
            </a:r>
            <a:endParaRPr>
              <a:solidFill>
                <a:srgbClr val="EFEFEF"/>
              </a:solidFill>
              <a:latin typeface="Source Serif Pro"/>
              <a:ea typeface="Source Serif Pro"/>
              <a:cs typeface="Source Serif Pro"/>
              <a:sym typeface="Source Serif Pro"/>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4"/>
              </a:rPr>
              <a:t>https://www.youtube.com/watch?v=s-KvoVzukHo</a:t>
            </a:r>
            <a:endParaRPr>
              <a:solidFill>
                <a:srgbClr val="EFEFEF"/>
              </a:solidFill>
              <a:latin typeface="Source Serif Pro"/>
              <a:ea typeface="Source Serif Pro"/>
              <a:cs typeface="Source Serif Pro"/>
              <a:sym typeface="Source Serif Pro"/>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5"/>
              </a:rPr>
              <a:t>https://www.youtube.com/watch?v=Juz9pVVsmQQ</a:t>
            </a:r>
            <a:endParaRPr>
              <a:solidFill>
                <a:srgbClr val="EFEFEF"/>
              </a:solidFill>
              <a:latin typeface="Source Serif Pro"/>
              <a:ea typeface="Source Serif Pro"/>
              <a:cs typeface="Source Serif Pro"/>
              <a:sym typeface="Source Serif Pro"/>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6"/>
              </a:rPr>
              <a:t>https://en.wikipedia.org/wiki/Acetone</a:t>
            </a:r>
            <a:endParaRPr>
              <a:solidFill>
                <a:srgbClr val="EFEFEF"/>
              </a:solidFill>
              <a:latin typeface="Source Serif Pro"/>
              <a:ea typeface="Source Serif Pro"/>
              <a:cs typeface="Source Serif Pro"/>
              <a:sym typeface="Source Serif Pro"/>
            </a:endParaRPr>
          </a:p>
          <a:p>
            <a:pPr marL="0" lvl="0" indent="0" algn="l" rtl="0">
              <a:spcBef>
                <a:spcPts val="1600"/>
              </a:spcBef>
              <a:spcAft>
                <a:spcPts val="1600"/>
              </a:spcAft>
              <a:buNone/>
            </a:pPr>
            <a:endParaRPr>
              <a:solidFill>
                <a:srgbClr val="EFEFEF"/>
              </a:solidFill>
              <a:latin typeface="Source Serif Pro"/>
              <a:ea typeface="Source Serif Pro"/>
              <a:cs typeface="Source Serif Pro"/>
              <a:sym typeface="Source Serif Pro"/>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0" y="0"/>
            <a:ext cx="2286000" cy="207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Abril Fatface"/>
                <a:ea typeface="Abril Fatface"/>
                <a:cs typeface="Abril Fatface"/>
                <a:sym typeface="Abril Fatface"/>
              </a:rPr>
              <a:t>States of Matter</a:t>
            </a:r>
            <a:endParaRPr>
              <a:solidFill>
                <a:srgbClr val="FFFFFF"/>
              </a:solidFill>
              <a:latin typeface="Abril Fatface"/>
              <a:ea typeface="Abril Fatface"/>
              <a:cs typeface="Abril Fatface"/>
              <a:sym typeface="Abril Fatface"/>
            </a:endParaRPr>
          </a:p>
          <a:p>
            <a:pPr marL="0" lvl="0" indent="0" algn="ctr" rtl="0">
              <a:spcBef>
                <a:spcPts val="0"/>
              </a:spcBef>
              <a:spcAft>
                <a:spcPts val="0"/>
              </a:spcAft>
              <a:buNone/>
            </a:pPr>
            <a:endParaRPr>
              <a:solidFill>
                <a:srgbClr val="FFFFFF"/>
              </a:solidFill>
              <a:latin typeface="Abril Fatface"/>
              <a:ea typeface="Abril Fatface"/>
              <a:cs typeface="Abril Fatface"/>
              <a:sym typeface="Abril Fatface"/>
            </a:endParaRPr>
          </a:p>
        </p:txBody>
      </p:sp>
      <p:pic>
        <p:nvPicPr>
          <p:cNvPr id="66" name="Google Shape;66;p14" descr="States of matter: solid, liquid, and gas." title="States of Matter">
            <a:hlinkClick r:id="rId3"/>
          </p:cNvPr>
          <p:cNvPicPr preferRelativeResize="0"/>
          <p:nvPr/>
        </p:nvPicPr>
        <p:blipFill>
          <a:blip r:embed="rId4">
            <a:alphaModFix/>
          </a:blip>
          <a:stretch>
            <a:fillRect/>
          </a:stretch>
        </p:blipFill>
        <p:spPr>
          <a:xfrm>
            <a:off x="2529600" y="826050"/>
            <a:ext cx="4572000" cy="3429000"/>
          </a:xfrm>
          <a:prstGeom prst="rect">
            <a:avLst/>
          </a:prstGeom>
          <a:noFill/>
          <a:ln>
            <a:noFill/>
          </a:ln>
        </p:spPr>
      </p:pic>
      <p:sp>
        <p:nvSpPr>
          <p:cNvPr id="67" name="Google Shape;67;p14"/>
          <p:cNvSpPr txBox="1"/>
          <p:nvPr/>
        </p:nvSpPr>
        <p:spPr>
          <a:xfrm>
            <a:off x="7802900" y="2530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Review</a:t>
            </a:r>
            <a:endParaRPr>
              <a:solidFill>
                <a:srgbClr val="FFFFFF"/>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What is boiling?</a:t>
            </a:r>
            <a:endParaRPr>
              <a:solidFill>
                <a:srgbClr val="FFFFFF"/>
              </a:solidFill>
              <a:latin typeface="Abril Fatface"/>
              <a:ea typeface="Abril Fatface"/>
              <a:cs typeface="Abril Fatface"/>
              <a:sym typeface="Abril Fatface"/>
            </a:endParaRPr>
          </a:p>
        </p:txBody>
      </p:sp>
      <p:sp>
        <p:nvSpPr>
          <p:cNvPr id="73" name="Google Shape;73;p15"/>
          <p:cNvSpPr txBox="1">
            <a:spLocks noGrp="1"/>
          </p:cNvSpPr>
          <p:nvPr>
            <p:ph type="body" idx="1"/>
          </p:nvPr>
        </p:nvSpPr>
        <p:spPr>
          <a:xfrm>
            <a:off x="344275" y="1017725"/>
            <a:ext cx="8520600" cy="2565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Font typeface="Source Serif Pro"/>
              <a:buChar char="●"/>
            </a:pPr>
            <a:r>
              <a:rPr lang="en" sz="1600">
                <a:solidFill>
                  <a:srgbClr val="EFEFEF"/>
                </a:solidFill>
                <a:latin typeface="Source Serif Pro"/>
                <a:ea typeface="Source Serif Pro"/>
                <a:cs typeface="Source Serif Pro"/>
                <a:sym typeface="Source Serif Pro"/>
              </a:rPr>
              <a:t>Boiling is what occurs when a liquid rapidly transitions into a gas </a:t>
            </a:r>
            <a:endParaRPr sz="16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The general term for this transition is vaporization</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Examples include: Boiling and evaporation</a:t>
            </a:r>
            <a:endParaRPr sz="1200">
              <a:solidFill>
                <a:srgbClr val="EFEFEF"/>
              </a:solidFill>
              <a:latin typeface="Source Serif Pro"/>
              <a:ea typeface="Source Serif Pro"/>
              <a:cs typeface="Source Serif Pro"/>
              <a:sym typeface="Source Serif Pro"/>
            </a:endParaRPr>
          </a:p>
          <a:p>
            <a:pPr marL="457200" lvl="0" indent="-330200" algn="l" rtl="0">
              <a:spcBef>
                <a:spcPts val="0"/>
              </a:spcBef>
              <a:spcAft>
                <a:spcPts val="0"/>
              </a:spcAft>
              <a:buClr>
                <a:srgbClr val="EFEFEF"/>
              </a:buClr>
              <a:buSzPts val="1600"/>
              <a:buFont typeface="Source Serif Pro"/>
              <a:buChar char="●"/>
            </a:pPr>
            <a:r>
              <a:rPr lang="en" sz="1600">
                <a:solidFill>
                  <a:srgbClr val="EFEFEF"/>
                </a:solidFill>
                <a:latin typeface="Source Serif Pro"/>
                <a:ea typeface="Source Serif Pro"/>
                <a:cs typeface="Source Serif Pro"/>
                <a:sym typeface="Source Serif Pro"/>
              </a:rPr>
              <a:t>Applications of vaporization</a:t>
            </a:r>
            <a:endParaRPr sz="16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Cooking </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Boiling water is key for cooking many foods, such as pasta or eggs</a:t>
            </a:r>
            <a:endParaRPr sz="12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Perspiration (sweating) </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Human beings sweat in order to cool off</a:t>
            </a:r>
            <a:endParaRPr sz="12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Energy (turbines)</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One of the main sources of energy on the planet is boiling water and allowing the steam created to turn turbines and generate electricity</a:t>
            </a:r>
            <a:endParaRPr sz="1200">
              <a:solidFill>
                <a:srgbClr val="EFEFEF"/>
              </a:solidFill>
              <a:latin typeface="Source Serif Pro"/>
              <a:ea typeface="Source Serif Pro"/>
              <a:cs typeface="Source Serif Pro"/>
              <a:sym typeface="Source Serif Pro"/>
            </a:endParaRPr>
          </a:p>
        </p:txBody>
      </p:sp>
      <p:pic>
        <p:nvPicPr>
          <p:cNvPr id="74" name="Google Shape;74;p15"/>
          <p:cNvPicPr preferRelativeResize="0"/>
          <p:nvPr/>
        </p:nvPicPr>
        <p:blipFill>
          <a:blip r:embed="rId3">
            <a:alphaModFix/>
          </a:blip>
          <a:stretch>
            <a:fillRect/>
          </a:stretch>
        </p:blipFill>
        <p:spPr>
          <a:xfrm>
            <a:off x="428952" y="3583325"/>
            <a:ext cx="2062751" cy="1375825"/>
          </a:xfrm>
          <a:prstGeom prst="rect">
            <a:avLst/>
          </a:prstGeom>
          <a:noFill/>
          <a:ln>
            <a:noFill/>
          </a:ln>
        </p:spPr>
      </p:pic>
      <p:pic>
        <p:nvPicPr>
          <p:cNvPr id="75" name="Google Shape;75;p15"/>
          <p:cNvPicPr preferRelativeResize="0"/>
          <p:nvPr/>
        </p:nvPicPr>
        <p:blipFill>
          <a:blip r:embed="rId4">
            <a:alphaModFix/>
          </a:blip>
          <a:stretch>
            <a:fillRect/>
          </a:stretch>
        </p:blipFill>
        <p:spPr>
          <a:xfrm>
            <a:off x="3225775" y="3583651"/>
            <a:ext cx="2062752" cy="1375176"/>
          </a:xfrm>
          <a:prstGeom prst="rect">
            <a:avLst/>
          </a:prstGeom>
          <a:noFill/>
          <a:ln>
            <a:noFill/>
          </a:ln>
        </p:spPr>
      </p:pic>
      <p:pic>
        <p:nvPicPr>
          <p:cNvPr id="76" name="Google Shape;76;p15"/>
          <p:cNvPicPr preferRelativeResize="0"/>
          <p:nvPr/>
        </p:nvPicPr>
        <p:blipFill>
          <a:blip r:embed="rId5">
            <a:alphaModFix/>
          </a:blip>
          <a:stretch>
            <a:fillRect/>
          </a:stretch>
        </p:blipFill>
        <p:spPr>
          <a:xfrm>
            <a:off x="5876675" y="3583325"/>
            <a:ext cx="2291968" cy="1375175"/>
          </a:xfrm>
          <a:prstGeom prst="rect">
            <a:avLst/>
          </a:prstGeom>
          <a:noFill/>
          <a:ln>
            <a:noFill/>
          </a:ln>
        </p:spPr>
      </p:pic>
      <p:sp>
        <p:nvSpPr>
          <p:cNvPr id="77" name="Google Shape;77;p15"/>
          <p:cNvSpPr txBox="1"/>
          <p:nvPr/>
        </p:nvSpPr>
        <p:spPr>
          <a:xfrm>
            <a:off x="7802900" y="253050"/>
            <a:ext cx="45861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roxima Nova"/>
                <a:ea typeface="Proxima Nova"/>
                <a:cs typeface="Proxima Nova"/>
                <a:sym typeface="Proxima Nova"/>
              </a:rPr>
              <a:t>Review</a:t>
            </a:r>
            <a:endParaRPr>
              <a:solidFill>
                <a:srgbClr val="FFFFFF"/>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Boiling point</a:t>
            </a:r>
            <a:endParaRPr>
              <a:solidFill>
                <a:srgbClr val="FFFFFF"/>
              </a:solidFill>
              <a:latin typeface="Abril Fatface"/>
              <a:ea typeface="Abril Fatface"/>
              <a:cs typeface="Abril Fatface"/>
              <a:sym typeface="Abril Fatface"/>
            </a:endParaRPr>
          </a:p>
        </p:txBody>
      </p:sp>
      <p:sp>
        <p:nvSpPr>
          <p:cNvPr id="83" name="Google Shape;83;p16"/>
          <p:cNvSpPr txBox="1">
            <a:spLocks noGrp="1"/>
          </p:cNvSpPr>
          <p:nvPr>
            <p:ph type="body" idx="1"/>
          </p:nvPr>
        </p:nvSpPr>
        <p:spPr>
          <a:xfrm>
            <a:off x="311700" y="900050"/>
            <a:ext cx="8520600" cy="2667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Font typeface="Source Serif Pro"/>
              <a:buChar char="●"/>
            </a:pPr>
            <a:r>
              <a:rPr lang="en" sz="1600" dirty="0">
                <a:solidFill>
                  <a:srgbClr val="EFEFEF"/>
                </a:solidFill>
                <a:latin typeface="Source Serif Pro"/>
                <a:ea typeface="Source Serif Pro"/>
                <a:cs typeface="Source Serif Pro"/>
                <a:sym typeface="Source Serif Pro"/>
              </a:rPr>
              <a:t>The boiling point temperature/pressure is the temperature/pressure at which boiling occurs for a given liquid substance</a:t>
            </a:r>
            <a:endParaRPr sz="1600" dirty="0">
              <a:solidFill>
                <a:srgbClr val="EFEFEF"/>
              </a:solidFill>
              <a:latin typeface="Source Serif Pro"/>
              <a:ea typeface="Source Serif Pro"/>
              <a:cs typeface="Source Serif Pro"/>
              <a:sym typeface="Source Serif Pro"/>
            </a:endParaRPr>
          </a:p>
          <a:p>
            <a:pPr lvl="0" indent="-330200">
              <a:buClr>
                <a:srgbClr val="EFEFEF"/>
              </a:buClr>
              <a:buSzPts val="1600"/>
              <a:buFont typeface="Source Serif Pro"/>
              <a:buChar char="●"/>
            </a:pPr>
            <a:r>
              <a:rPr lang="en" sz="1600" dirty="0">
                <a:solidFill>
                  <a:srgbClr val="EFEFEF"/>
                </a:solidFill>
                <a:latin typeface="Source Serif Pro"/>
                <a:ea typeface="Source Serif Pro"/>
                <a:cs typeface="Source Serif Pro"/>
                <a:sym typeface="Source Serif Pro"/>
              </a:rPr>
              <a:t>For example, water boils at around 212 </a:t>
            </a:r>
            <a:r>
              <a:rPr lang="en" sz="1600" dirty="0" smtClean="0">
                <a:solidFill>
                  <a:srgbClr val="EFEFEF"/>
                </a:solidFill>
                <a:latin typeface="Source Serif Pro"/>
                <a:ea typeface="Source Serif Pro"/>
                <a:cs typeface="Source Serif Pro"/>
                <a:sym typeface="Source Serif Pro"/>
              </a:rPr>
              <a:t>°</a:t>
            </a:r>
            <a:r>
              <a:rPr lang="en" sz="1600" dirty="0">
                <a:solidFill>
                  <a:srgbClr val="EFEFEF"/>
                </a:solidFill>
                <a:latin typeface="Source Serif Pro"/>
                <a:ea typeface="Source Serif Pro"/>
                <a:cs typeface="Source Serif Pro"/>
                <a:sym typeface="Source Serif Pro"/>
              </a:rPr>
              <a:t>F/100 </a:t>
            </a:r>
            <a:r>
              <a:rPr lang="en" sz="1600" dirty="0" smtClean="0">
                <a:solidFill>
                  <a:srgbClr val="EFEFEF"/>
                </a:solidFill>
                <a:latin typeface="Source Serif Pro"/>
                <a:ea typeface="Source Serif Pro"/>
                <a:cs typeface="Source Serif Pro"/>
                <a:sym typeface="Source Serif Pro"/>
              </a:rPr>
              <a:t>°C</a:t>
            </a:r>
            <a:r>
              <a:rPr lang="en" sz="1600" dirty="0">
                <a:solidFill>
                  <a:srgbClr val="EFEFEF"/>
                </a:solidFill>
                <a:latin typeface="Source Serif Pro"/>
                <a:ea typeface="Source Serif Pro"/>
                <a:cs typeface="Source Serif Pro"/>
                <a:sym typeface="Source Serif Pro"/>
              </a:rPr>
              <a:t>, while ethanol boils at </a:t>
            </a:r>
            <a:r>
              <a:rPr lang="en" sz="1600" dirty="0" smtClean="0">
                <a:solidFill>
                  <a:srgbClr val="EFEFEF"/>
                </a:solidFill>
                <a:latin typeface="Source Serif Pro"/>
                <a:ea typeface="Source Serif Pro"/>
                <a:cs typeface="Source Serif Pro"/>
                <a:sym typeface="Source Serif Pro"/>
              </a:rPr>
              <a:t>173 </a:t>
            </a:r>
            <a:r>
              <a:rPr lang="en" sz="1600" dirty="0" smtClean="0">
                <a:solidFill>
                  <a:srgbClr val="EFEFEF"/>
                </a:solidFill>
                <a:latin typeface="Source Serif Pro"/>
                <a:ea typeface="Source Serif Pro"/>
                <a:cs typeface="Source Serif Pro"/>
                <a:sym typeface="Source Serif Pro"/>
              </a:rPr>
              <a:t>°F</a:t>
            </a:r>
            <a:r>
              <a:rPr lang="en" sz="1600" dirty="0">
                <a:solidFill>
                  <a:srgbClr val="EFEFEF"/>
                </a:solidFill>
                <a:latin typeface="Source Serif Pro"/>
                <a:ea typeface="Source Serif Pro"/>
                <a:cs typeface="Source Serif Pro"/>
                <a:sym typeface="Source Serif Pro"/>
              </a:rPr>
              <a:t>/ </a:t>
            </a:r>
            <a:r>
              <a:rPr lang="en" sz="1600" dirty="0" smtClean="0">
                <a:solidFill>
                  <a:srgbClr val="EFEFEF"/>
                </a:solidFill>
                <a:latin typeface="Source Serif Pro"/>
                <a:ea typeface="Source Serif Pro"/>
                <a:cs typeface="Source Serif Pro"/>
                <a:sym typeface="Source Serif Pro"/>
              </a:rPr>
              <a:t>78 </a:t>
            </a:r>
            <a:r>
              <a:rPr lang="en" sz="1600" dirty="0" smtClean="0">
                <a:solidFill>
                  <a:srgbClr val="EFEFEF"/>
                </a:solidFill>
                <a:latin typeface="Source Serif Pro"/>
                <a:ea typeface="Source Serif Pro"/>
                <a:cs typeface="Source Serif Pro"/>
                <a:sym typeface="Source Serif Pro"/>
              </a:rPr>
              <a:t>°C</a:t>
            </a:r>
            <a:endParaRPr sz="1600" dirty="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dirty="0">
                <a:solidFill>
                  <a:srgbClr val="EFEFEF"/>
                </a:solidFill>
                <a:latin typeface="Source Serif Pro"/>
                <a:ea typeface="Source Serif Pro"/>
                <a:cs typeface="Source Serif Pro"/>
                <a:sym typeface="Source Serif Pro"/>
              </a:rPr>
              <a:t>Why? See next slide for more detail</a:t>
            </a:r>
            <a:endParaRPr sz="1200" dirty="0">
              <a:solidFill>
                <a:srgbClr val="EFEFEF"/>
              </a:solidFill>
              <a:latin typeface="Source Serif Pro"/>
              <a:ea typeface="Source Serif Pro"/>
              <a:cs typeface="Source Serif Pro"/>
              <a:sym typeface="Source Serif Pro"/>
            </a:endParaRPr>
          </a:p>
          <a:p>
            <a:pPr marL="457200" lvl="0" indent="-330200" algn="l" rtl="0">
              <a:spcBef>
                <a:spcPts val="0"/>
              </a:spcBef>
              <a:spcAft>
                <a:spcPts val="0"/>
              </a:spcAft>
              <a:buClr>
                <a:srgbClr val="0000FF"/>
              </a:buClr>
              <a:buSzPts val="1600"/>
              <a:buFont typeface="Source Serif Pro"/>
              <a:buChar char="●"/>
            </a:pPr>
            <a:r>
              <a:rPr lang="en" sz="1600" dirty="0">
                <a:solidFill>
                  <a:srgbClr val="0000FF"/>
                </a:solidFill>
                <a:latin typeface="Source Serif Pro"/>
                <a:ea typeface="Source Serif Pro"/>
                <a:cs typeface="Source Serif Pro"/>
                <a:sym typeface="Source Serif Pro"/>
              </a:rPr>
              <a:t>One important thing to remember is that boiling is not only a function of temperature, it is a function of pressure as well.</a:t>
            </a:r>
            <a:endParaRPr sz="1600" dirty="0">
              <a:solidFill>
                <a:srgbClr val="0000FF"/>
              </a:solidFill>
              <a:latin typeface="Source Serif Pro"/>
              <a:ea typeface="Source Serif Pro"/>
              <a:cs typeface="Source Serif Pro"/>
              <a:sym typeface="Source Serif Pro"/>
            </a:endParaRPr>
          </a:p>
          <a:p>
            <a:pPr lvl="1" indent="-304800">
              <a:spcBef>
                <a:spcPts val="0"/>
              </a:spcBef>
              <a:buClr>
                <a:srgbClr val="EFEFEF"/>
              </a:buClr>
              <a:buSzPts val="1200"/>
              <a:buFont typeface="Source Serif Pro"/>
              <a:buChar char="○"/>
            </a:pPr>
            <a:r>
              <a:rPr lang="en" sz="1200" dirty="0">
                <a:solidFill>
                  <a:srgbClr val="EFEFEF"/>
                </a:solidFill>
                <a:latin typeface="Source Serif Pro"/>
                <a:ea typeface="Source Serif Pro"/>
                <a:cs typeface="Source Serif Pro"/>
                <a:sym typeface="Source Serif Pro"/>
              </a:rPr>
              <a:t>For example, the boiling point of water near sea level (New Orleans) is around 100 </a:t>
            </a:r>
            <a:r>
              <a:rPr lang="en" sz="1200" dirty="0" smtClean="0">
                <a:solidFill>
                  <a:srgbClr val="EFEFEF"/>
                </a:solidFill>
                <a:latin typeface="Source Serif Pro"/>
                <a:ea typeface="Source Serif Pro"/>
                <a:cs typeface="Source Serif Pro"/>
                <a:sym typeface="Source Serif Pro"/>
              </a:rPr>
              <a:t>°C</a:t>
            </a:r>
            <a:r>
              <a:rPr lang="en" sz="1200" dirty="0">
                <a:solidFill>
                  <a:srgbClr val="EFEFEF"/>
                </a:solidFill>
                <a:latin typeface="Source Serif Pro"/>
                <a:ea typeface="Source Serif Pro"/>
                <a:cs typeface="Source Serif Pro"/>
                <a:sym typeface="Source Serif Pro"/>
              </a:rPr>
              <a:t>, but the boiling point of water at the peak of Mount Everest is 160 </a:t>
            </a:r>
            <a:r>
              <a:rPr lang="en" sz="1200" dirty="0" smtClean="0">
                <a:solidFill>
                  <a:srgbClr val="EFEFEF"/>
                </a:solidFill>
                <a:latin typeface="Source Serif Pro"/>
                <a:ea typeface="Source Serif Pro"/>
                <a:cs typeface="Source Serif Pro"/>
                <a:sym typeface="Source Serif Pro"/>
              </a:rPr>
              <a:t>°F</a:t>
            </a:r>
            <a:r>
              <a:rPr lang="en" sz="1200" dirty="0">
                <a:solidFill>
                  <a:srgbClr val="EFEFEF"/>
                </a:solidFill>
                <a:latin typeface="Source Serif Pro"/>
                <a:ea typeface="Source Serif Pro"/>
                <a:cs typeface="Source Serif Pro"/>
                <a:sym typeface="Source Serif Pro"/>
              </a:rPr>
              <a:t>/ 71 </a:t>
            </a:r>
            <a:r>
              <a:rPr lang="en" sz="1200" dirty="0" smtClean="0">
                <a:solidFill>
                  <a:srgbClr val="EFEFEF"/>
                </a:solidFill>
                <a:latin typeface="Source Serif Pro"/>
                <a:ea typeface="Source Serif Pro"/>
                <a:cs typeface="Source Serif Pro"/>
                <a:sym typeface="Source Serif Pro"/>
              </a:rPr>
              <a:t>°C</a:t>
            </a:r>
            <a:r>
              <a:rPr lang="en" sz="1200" dirty="0">
                <a:solidFill>
                  <a:srgbClr val="EFEFEF"/>
                </a:solidFill>
                <a:latin typeface="Source Serif Pro"/>
                <a:ea typeface="Source Serif Pro"/>
                <a:cs typeface="Source Serif Pro"/>
                <a:sym typeface="Source Serif Pro"/>
              </a:rPr>
              <a:t>.</a:t>
            </a:r>
            <a:endParaRPr sz="1200" dirty="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dirty="0">
                <a:solidFill>
                  <a:srgbClr val="EFEFEF"/>
                </a:solidFill>
                <a:latin typeface="Source Serif Pro"/>
                <a:ea typeface="Source Serif Pro"/>
                <a:cs typeface="Source Serif Pro"/>
                <a:sym typeface="Source Serif Pro"/>
              </a:rPr>
              <a:t>This is because the atmosphere is lower pressure the higher you go</a:t>
            </a:r>
            <a:endParaRPr sz="1200" dirty="0">
              <a:solidFill>
                <a:srgbClr val="EFEFEF"/>
              </a:solidFill>
              <a:latin typeface="Source Serif Pro"/>
              <a:ea typeface="Source Serif Pro"/>
              <a:cs typeface="Source Serif Pro"/>
              <a:sym typeface="Source Serif Pro"/>
            </a:endParaRPr>
          </a:p>
          <a:p>
            <a:pPr marL="457200" lvl="0" indent="-317500" algn="l" rtl="0">
              <a:spcBef>
                <a:spcPts val="0"/>
              </a:spcBef>
              <a:spcAft>
                <a:spcPts val="0"/>
              </a:spcAft>
              <a:buClr>
                <a:srgbClr val="EFEFEF"/>
              </a:buClr>
              <a:buSzPts val="1400"/>
              <a:buFont typeface="Source Serif Pro"/>
              <a:buChar char="●"/>
            </a:pPr>
            <a:r>
              <a:rPr lang="en" sz="1400" dirty="0">
                <a:solidFill>
                  <a:srgbClr val="EFEFEF"/>
                </a:solidFill>
                <a:latin typeface="Source Serif Pro"/>
                <a:ea typeface="Source Serif Pro"/>
                <a:cs typeface="Source Serif Pro"/>
                <a:sym typeface="Source Serif Pro"/>
              </a:rPr>
              <a:t>Q: Would water in Denver, Colorado boil at a lower or higher temperature than water in New Orleans, LA.</a:t>
            </a:r>
            <a:endParaRPr sz="1400" dirty="0">
              <a:solidFill>
                <a:srgbClr val="EFEFEF"/>
              </a:solidFill>
              <a:latin typeface="Source Serif Pro"/>
              <a:ea typeface="Source Serif Pro"/>
              <a:cs typeface="Source Serif Pro"/>
              <a:sym typeface="Source Serif Pro"/>
            </a:endParaRPr>
          </a:p>
        </p:txBody>
      </p:sp>
      <p:pic>
        <p:nvPicPr>
          <p:cNvPr id="84" name="Google Shape;84;p16"/>
          <p:cNvPicPr preferRelativeResize="0"/>
          <p:nvPr/>
        </p:nvPicPr>
        <p:blipFill>
          <a:blip r:embed="rId3">
            <a:alphaModFix/>
          </a:blip>
          <a:stretch>
            <a:fillRect/>
          </a:stretch>
        </p:blipFill>
        <p:spPr>
          <a:xfrm>
            <a:off x="231950" y="3705475"/>
            <a:ext cx="3554474" cy="1276975"/>
          </a:xfrm>
          <a:prstGeom prst="rect">
            <a:avLst/>
          </a:prstGeom>
          <a:noFill/>
          <a:ln>
            <a:noFill/>
          </a:ln>
        </p:spPr>
      </p:pic>
      <p:pic>
        <p:nvPicPr>
          <p:cNvPr id="85" name="Google Shape;85;p16"/>
          <p:cNvPicPr preferRelativeResize="0"/>
          <p:nvPr/>
        </p:nvPicPr>
        <p:blipFill>
          <a:blip r:embed="rId4">
            <a:alphaModFix/>
          </a:blip>
          <a:stretch>
            <a:fillRect/>
          </a:stretch>
        </p:blipFill>
        <p:spPr>
          <a:xfrm>
            <a:off x="4907725" y="3665750"/>
            <a:ext cx="3959724" cy="1356425"/>
          </a:xfrm>
          <a:prstGeom prst="rect">
            <a:avLst/>
          </a:prstGeom>
          <a:noFill/>
          <a:ln>
            <a:noFill/>
          </a:ln>
        </p:spPr>
      </p:pic>
      <p:pic>
        <p:nvPicPr>
          <p:cNvPr id="86" name="Google Shape;86;p16"/>
          <p:cNvPicPr preferRelativeResize="0"/>
          <p:nvPr/>
        </p:nvPicPr>
        <p:blipFill>
          <a:blip r:embed="rId5">
            <a:alphaModFix/>
          </a:blip>
          <a:stretch>
            <a:fillRect/>
          </a:stretch>
        </p:blipFill>
        <p:spPr>
          <a:xfrm>
            <a:off x="3930625" y="3927513"/>
            <a:ext cx="832901" cy="83290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Intermolecular forces: Hydrogen Bonding</a:t>
            </a:r>
            <a:endParaRPr>
              <a:solidFill>
                <a:srgbClr val="FFFFFF"/>
              </a:solidFill>
              <a:latin typeface="Abril Fatface"/>
              <a:ea typeface="Abril Fatface"/>
              <a:cs typeface="Abril Fatface"/>
              <a:sym typeface="Abril Fatface"/>
            </a:endParaRPr>
          </a:p>
        </p:txBody>
      </p:sp>
      <p:sp>
        <p:nvSpPr>
          <p:cNvPr id="92" name="Google Shape;92;p17"/>
          <p:cNvSpPr txBox="1">
            <a:spLocks noGrp="1"/>
          </p:cNvSpPr>
          <p:nvPr>
            <p:ph type="body" idx="1"/>
          </p:nvPr>
        </p:nvSpPr>
        <p:spPr>
          <a:xfrm>
            <a:off x="311700" y="1152475"/>
            <a:ext cx="4617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EFEFEF"/>
              </a:buClr>
              <a:buSzPts val="1600"/>
              <a:buFont typeface="Source Serif Pro"/>
              <a:buChar char="●"/>
            </a:pPr>
            <a:r>
              <a:rPr lang="en" sz="1600">
                <a:solidFill>
                  <a:srgbClr val="EFEFEF"/>
                </a:solidFill>
                <a:latin typeface="Source Serif Pro"/>
                <a:ea typeface="Source Serif Pro"/>
                <a:cs typeface="Source Serif Pro"/>
                <a:sym typeface="Source Serif Pro"/>
              </a:rPr>
              <a:t>Hydrogen bonding</a:t>
            </a:r>
            <a:endParaRPr sz="16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Hydrogen bonding occurs when you have a bond between an electron loving atom (such as oxygen), and an electron hating one (such as hydrogen)</a:t>
            </a:r>
            <a:endParaRPr sz="1200">
              <a:solidFill>
                <a:srgbClr val="EFEFEF"/>
              </a:solidFill>
              <a:latin typeface="Source Serif Pro"/>
              <a:ea typeface="Source Serif Pro"/>
              <a:cs typeface="Source Serif Pro"/>
              <a:sym typeface="Source Serif Pro"/>
            </a:endParaRPr>
          </a:p>
          <a:p>
            <a:pPr marL="457200" lvl="0" indent="-330200" algn="l" rtl="0">
              <a:spcBef>
                <a:spcPts val="0"/>
              </a:spcBef>
              <a:spcAft>
                <a:spcPts val="0"/>
              </a:spcAft>
              <a:buClr>
                <a:srgbClr val="EFEFEF"/>
              </a:buClr>
              <a:buSzPts val="1600"/>
              <a:buFont typeface="Source Serif Pro"/>
              <a:buChar char="●"/>
            </a:pPr>
            <a:r>
              <a:rPr lang="en" sz="1600">
                <a:solidFill>
                  <a:srgbClr val="EFEFEF"/>
                </a:solidFill>
                <a:latin typeface="Source Serif Pro"/>
                <a:ea typeface="Source Serif Pro"/>
                <a:cs typeface="Source Serif Pro"/>
                <a:sym typeface="Source Serif Pro"/>
              </a:rPr>
              <a:t>Other Intermolecular forces (IMFs)</a:t>
            </a:r>
            <a:endParaRPr sz="16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Ionic bonds</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Stronger attractive forces due to complete charges between atoms in a bond</a:t>
            </a:r>
            <a:endParaRPr sz="1200">
              <a:solidFill>
                <a:srgbClr val="EFEFEF"/>
              </a:solidFill>
              <a:latin typeface="Source Serif Pro"/>
              <a:ea typeface="Source Serif Pro"/>
              <a:cs typeface="Source Serif Pro"/>
              <a:sym typeface="Source Serif Pro"/>
            </a:endParaRPr>
          </a:p>
          <a:p>
            <a:pPr marL="1828800" lvl="3"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Na+ ------- Cl-</a:t>
            </a:r>
            <a:endParaRPr sz="1200">
              <a:solidFill>
                <a:srgbClr val="EFEFEF"/>
              </a:solidFill>
              <a:latin typeface="Source Serif Pro"/>
              <a:ea typeface="Source Serif Pro"/>
              <a:cs typeface="Source Serif Pro"/>
              <a:sym typeface="Source Serif Pro"/>
            </a:endParaRPr>
          </a:p>
          <a:p>
            <a:pPr marL="914400" lvl="1"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Van der Waals forces</a:t>
            </a:r>
            <a:endParaRPr sz="1200">
              <a:solidFill>
                <a:srgbClr val="EFEFEF"/>
              </a:solidFill>
              <a:latin typeface="Source Serif Pro"/>
              <a:ea typeface="Source Serif Pro"/>
              <a:cs typeface="Source Serif Pro"/>
              <a:sym typeface="Source Serif Pro"/>
            </a:endParaRPr>
          </a:p>
          <a:p>
            <a:pPr marL="1371600" lvl="2" indent="-304800" algn="l" rtl="0">
              <a:spcBef>
                <a:spcPts val="0"/>
              </a:spcBef>
              <a:spcAft>
                <a:spcPts val="0"/>
              </a:spcAft>
              <a:buClr>
                <a:srgbClr val="EFEFEF"/>
              </a:buClr>
              <a:buSzPts val="1200"/>
              <a:buFont typeface="Source Serif Pro"/>
              <a:buChar char="■"/>
            </a:pPr>
            <a:r>
              <a:rPr lang="en" sz="1200">
                <a:solidFill>
                  <a:srgbClr val="EFEFEF"/>
                </a:solidFill>
                <a:latin typeface="Source Serif Pro"/>
                <a:ea typeface="Source Serif Pro"/>
                <a:cs typeface="Source Serif Pro"/>
                <a:sym typeface="Source Serif Pro"/>
              </a:rPr>
              <a:t>Weak temporary attractive forces</a:t>
            </a:r>
            <a:endParaRPr sz="1200">
              <a:solidFill>
                <a:srgbClr val="EFEFEF"/>
              </a:solidFill>
              <a:latin typeface="Source Serif Pro"/>
              <a:ea typeface="Source Serif Pro"/>
              <a:cs typeface="Source Serif Pro"/>
              <a:sym typeface="Source Serif Pro"/>
            </a:endParaRPr>
          </a:p>
        </p:txBody>
      </p:sp>
      <p:pic>
        <p:nvPicPr>
          <p:cNvPr id="93" name="Google Shape;93;p17"/>
          <p:cNvPicPr preferRelativeResize="0"/>
          <p:nvPr/>
        </p:nvPicPr>
        <p:blipFill>
          <a:blip r:embed="rId3">
            <a:alphaModFix/>
          </a:blip>
          <a:stretch>
            <a:fillRect/>
          </a:stretch>
        </p:blipFill>
        <p:spPr>
          <a:xfrm>
            <a:off x="5340850" y="1106450"/>
            <a:ext cx="2762250" cy="1657350"/>
          </a:xfrm>
          <a:prstGeom prst="rect">
            <a:avLst/>
          </a:prstGeom>
          <a:noFill/>
          <a:ln>
            <a:noFill/>
          </a:ln>
        </p:spPr>
      </p:pic>
      <p:pic>
        <p:nvPicPr>
          <p:cNvPr id="94" name="Google Shape;94;p17"/>
          <p:cNvPicPr preferRelativeResize="0"/>
          <p:nvPr/>
        </p:nvPicPr>
        <p:blipFill>
          <a:blip r:embed="rId4">
            <a:alphaModFix/>
          </a:blip>
          <a:stretch>
            <a:fillRect/>
          </a:stretch>
        </p:blipFill>
        <p:spPr>
          <a:xfrm>
            <a:off x="5293225" y="2852525"/>
            <a:ext cx="2857500"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fade">
                                      <p:cBhvr>
                                        <p:cTn id="12" dur="1500"/>
                                        <p:tgtEl>
                                          <p:spTgt spid="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2" end="2"/>
                                            </p:txEl>
                                          </p:spTgt>
                                        </p:tgtEl>
                                        <p:attrNameLst>
                                          <p:attrName>style.visibility</p:attrName>
                                        </p:attrNameLst>
                                      </p:cBhvr>
                                      <p:to>
                                        <p:strVal val="visible"/>
                                      </p:to>
                                    </p:set>
                                    <p:animEffect transition="in" filter="fade">
                                      <p:cBhvr>
                                        <p:cTn id="17" dur="1500"/>
                                        <p:tgtEl>
                                          <p:spTgt spid="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xEl>
                                              <p:pRg st="3" end="3"/>
                                            </p:txEl>
                                          </p:spTgt>
                                        </p:tgtEl>
                                        <p:attrNameLst>
                                          <p:attrName>style.visibility</p:attrName>
                                        </p:attrNameLst>
                                      </p:cBhvr>
                                      <p:to>
                                        <p:strVal val="visible"/>
                                      </p:to>
                                    </p:set>
                                    <p:animEffect transition="in" filter="fade">
                                      <p:cBhvr>
                                        <p:cTn id="22" dur="1500"/>
                                        <p:tgtEl>
                                          <p:spTgt spid="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animEffect transition="in" filter="fade">
                                      <p:cBhvr>
                                        <p:cTn id="27" dur="1500"/>
                                        <p:tgtEl>
                                          <p:spTgt spid="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
                                            <p:txEl>
                                              <p:pRg st="5" end="5"/>
                                            </p:txEl>
                                          </p:spTgt>
                                        </p:tgtEl>
                                        <p:attrNameLst>
                                          <p:attrName>style.visibility</p:attrName>
                                        </p:attrNameLst>
                                      </p:cBhvr>
                                      <p:to>
                                        <p:strVal val="visible"/>
                                      </p:to>
                                    </p:set>
                                    <p:animEffect transition="in" filter="fade">
                                      <p:cBhvr>
                                        <p:cTn id="32" dur="1500"/>
                                        <p:tgtEl>
                                          <p:spTgt spid="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
                                            <p:txEl>
                                              <p:pRg st="6" end="6"/>
                                            </p:txEl>
                                          </p:spTgt>
                                        </p:tgtEl>
                                        <p:attrNameLst>
                                          <p:attrName>style.visibility</p:attrName>
                                        </p:attrNameLst>
                                      </p:cBhvr>
                                      <p:to>
                                        <p:strVal val="visible"/>
                                      </p:to>
                                    </p:set>
                                    <p:animEffect transition="in" filter="fade">
                                      <p:cBhvr>
                                        <p:cTn id="37" dur="1500"/>
                                        <p:tgtEl>
                                          <p:spTgt spid="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
                                            <p:txEl>
                                              <p:pRg st="7" end="7"/>
                                            </p:txEl>
                                          </p:spTgt>
                                        </p:tgtEl>
                                        <p:attrNameLst>
                                          <p:attrName>style.visibility</p:attrName>
                                        </p:attrNameLst>
                                      </p:cBhvr>
                                      <p:to>
                                        <p:strVal val="visible"/>
                                      </p:to>
                                    </p:set>
                                    <p:animEffect transition="in" filter="fade">
                                      <p:cBhvr>
                                        <p:cTn id="42" dur="15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Water Phase Diagram</a:t>
            </a:r>
            <a:endParaRPr>
              <a:solidFill>
                <a:srgbClr val="FFFFFF"/>
              </a:solidFill>
              <a:latin typeface="Abril Fatface"/>
              <a:ea typeface="Abril Fatface"/>
              <a:cs typeface="Abril Fatface"/>
              <a:sym typeface="Abril Fatface"/>
            </a:endParaRPr>
          </a:p>
        </p:txBody>
      </p:sp>
      <p:sp>
        <p:nvSpPr>
          <p:cNvPr id="100" name="Google Shape;100;p18"/>
          <p:cNvSpPr txBox="1">
            <a:spLocks noGrp="1"/>
          </p:cNvSpPr>
          <p:nvPr>
            <p:ph type="body" idx="1"/>
          </p:nvPr>
        </p:nvSpPr>
        <p:spPr>
          <a:xfrm>
            <a:off x="311700" y="1152475"/>
            <a:ext cx="3905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EFEFEF"/>
              </a:buClr>
              <a:buSzPts val="1800"/>
              <a:buFont typeface="Source Serif Pro"/>
              <a:buChar char="●"/>
            </a:pPr>
            <a:r>
              <a:rPr lang="en">
                <a:solidFill>
                  <a:srgbClr val="EFEFEF"/>
                </a:solidFill>
                <a:latin typeface="Source Serif Pro"/>
                <a:ea typeface="Source Serif Pro"/>
                <a:cs typeface="Source Serif Pro"/>
                <a:sym typeface="Source Serif Pro"/>
              </a:rPr>
              <a:t>Critical Point</a:t>
            </a:r>
            <a:endParaRPr>
              <a:solidFill>
                <a:srgbClr val="EFEFEF"/>
              </a:solidFill>
              <a:latin typeface="Source Serif Pro"/>
              <a:ea typeface="Source Serif Pro"/>
              <a:cs typeface="Source Serif Pro"/>
              <a:sym typeface="Source Serif Pro"/>
            </a:endParaRPr>
          </a:p>
          <a:p>
            <a:pPr marL="914400" lvl="1" indent="-317500" algn="l" rtl="0">
              <a:spcBef>
                <a:spcPts val="0"/>
              </a:spcBef>
              <a:spcAft>
                <a:spcPts val="0"/>
              </a:spcAft>
              <a:buClr>
                <a:srgbClr val="EFEFEF"/>
              </a:buClr>
              <a:buSzPts val="1400"/>
              <a:buFont typeface="Source Serif Pro"/>
              <a:buChar char="○"/>
            </a:pPr>
            <a:r>
              <a:rPr lang="en">
                <a:solidFill>
                  <a:srgbClr val="EFEFEF"/>
                </a:solidFill>
                <a:latin typeface="Source Serif Pro"/>
                <a:ea typeface="Source Serif Pro"/>
                <a:cs typeface="Source Serif Pro"/>
                <a:sym typeface="Source Serif Pro"/>
              </a:rPr>
              <a:t>Point at which liquid and gas become indistinguishable</a:t>
            </a:r>
            <a:endParaRPr>
              <a:solidFill>
                <a:srgbClr val="EFEFEF"/>
              </a:solidFill>
              <a:latin typeface="Source Serif Pro"/>
              <a:ea typeface="Source Serif Pro"/>
              <a:cs typeface="Source Serif Pro"/>
              <a:sym typeface="Source Serif Pro"/>
            </a:endParaRPr>
          </a:p>
          <a:p>
            <a:pPr marL="457200" lvl="0" indent="-342900" algn="l" rtl="0">
              <a:spcBef>
                <a:spcPts val="0"/>
              </a:spcBef>
              <a:spcAft>
                <a:spcPts val="0"/>
              </a:spcAft>
              <a:buClr>
                <a:srgbClr val="EFEFEF"/>
              </a:buClr>
              <a:buSzPts val="1800"/>
              <a:buFont typeface="Source Serif Pro"/>
              <a:buChar char="●"/>
            </a:pPr>
            <a:r>
              <a:rPr lang="en">
                <a:solidFill>
                  <a:srgbClr val="EFEFEF"/>
                </a:solidFill>
                <a:latin typeface="Source Serif Pro"/>
                <a:ea typeface="Source Serif Pro"/>
                <a:cs typeface="Source Serif Pro"/>
                <a:sym typeface="Source Serif Pro"/>
              </a:rPr>
              <a:t>Triple Point</a:t>
            </a:r>
            <a:endParaRPr>
              <a:solidFill>
                <a:srgbClr val="EFEFEF"/>
              </a:solidFill>
              <a:latin typeface="Source Serif Pro"/>
              <a:ea typeface="Source Serif Pro"/>
              <a:cs typeface="Source Serif Pro"/>
              <a:sym typeface="Source Serif Pro"/>
            </a:endParaRPr>
          </a:p>
          <a:p>
            <a:pPr marL="914400" lvl="1" indent="-317500" algn="l" rtl="0">
              <a:spcBef>
                <a:spcPts val="0"/>
              </a:spcBef>
              <a:spcAft>
                <a:spcPts val="0"/>
              </a:spcAft>
              <a:buClr>
                <a:srgbClr val="EFEFEF"/>
              </a:buClr>
              <a:buSzPts val="1400"/>
              <a:buFont typeface="Source Serif Pro"/>
              <a:buChar char="○"/>
            </a:pPr>
            <a:r>
              <a:rPr lang="en">
                <a:solidFill>
                  <a:srgbClr val="EFEFEF"/>
                </a:solidFill>
                <a:latin typeface="Source Serif Pro"/>
                <a:ea typeface="Source Serif Pro"/>
                <a:cs typeface="Source Serif Pro"/>
                <a:sym typeface="Source Serif Pro"/>
              </a:rPr>
              <a:t>Point at which all three phases of matter can coexist</a:t>
            </a:r>
            <a:endParaRPr>
              <a:solidFill>
                <a:srgbClr val="EFEFEF"/>
              </a:solidFill>
              <a:latin typeface="Source Serif Pro"/>
              <a:ea typeface="Source Serif Pro"/>
              <a:cs typeface="Source Serif Pro"/>
              <a:sym typeface="Source Serif Pro"/>
            </a:endParaRPr>
          </a:p>
        </p:txBody>
      </p:sp>
      <p:pic>
        <p:nvPicPr>
          <p:cNvPr id="101" name="Google Shape;101;p18"/>
          <p:cNvPicPr preferRelativeResize="0"/>
          <p:nvPr/>
        </p:nvPicPr>
        <p:blipFill>
          <a:blip r:embed="rId3">
            <a:alphaModFix/>
          </a:blip>
          <a:stretch>
            <a:fillRect/>
          </a:stretch>
        </p:blipFill>
        <p:spPr>
          <a:xfrm>
            <a:off x="4334150" y="1050650"/>
            <a:ext cx="3967051" cy="351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fade">
                                      <p:cBhvr>
                                        <p:cTn id="17" dur="1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fade">
                                      <p:cBhvr>
                                        <p:cTn id="22" dur="1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fade">
                                      <p:cBhvr>
                                        <p:cTn id="27" dur="1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Triple Point Video</a:t>
            </a:r>
            <a:endParaRPr>
              <a:solidFill>
                <a:srgbClr val="FFFFFF"/>
              </a:solidFill>
              <a:latin typeface="Abril Fatface"/>
              <a:ea typeface="Abril Fatface"/>
              <a:cs typeface="Abril Fatface"/>
              <a:sym typeface="Abril Fatface"/>
            </a:endParaRPr>
          </a:p>
        </p:txBody>
      </p:sp>
      <p:pic>
        <p:nvPicPr>
          <p:cNvPr id="107" name="Google Shape;107;p19" descr="The triple point occurs where the solid, liquid, and gas transition curves meet. The triple point is the only condition in which all three phases can coexist, and is unique for every material. Water reaches its triple point at just above freezing (0.01° C) and at a pressure of 0.006 atm." title="Triple Point of Water">
            <a:hlinkClick r:id="rId3"/>
          </p:cNvPr>
          <p:cNvPicPr preferRelativeResize="0"/>
          <p:nvPr/>
        </p:nvPicPr>
        <p:blipFill>
          <a:blip r:embed="rId4">
            <a:alphaModFix/>
          </a:blip>
          <a:stretch>
            <a:fillRect/>
          </a:stretch>
        </p:blipFill>
        <p:spPr>
          <a:xfrm>
            <a:off x="2159275" y="114907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bril Fatface"/>
                <a:ea typeface="Abril Fatface"/>
                <a:cs typeface="Abril Fatface"/>
                <a:sym typeface="Abril Fatface"/>
              </a:rPr>
              <a:t>What is Acetone?</a:t>
            </a:r>
            <a:endParaRPr>
              <a:solidFill>
                <a:srgbClr val="FFFFFF"/>
              </a:solidFill>
              <a:latin typeface="Abril Fatface"/>
              <a:ea typeface="Abril Fatface"/>
              <a:cs typeface="Abril Fatface"/>
              <a:sym typeface="Abril Fatface"/>
            </a:endParaRPr>
          </a:p>
          <a:p>
            <a:pPr marL="0" lvl="0" indent="0" algn="l" rtl="0">
              <a:spcBef>
                <a:spcPts val="0"/>
              </a:spcBef>
              <a:spcAft>
                <a:spcPts val="0"/>
              </a:spcAft>
              <a:buNone/>
            </a:pPr>
            <a:endParaRPr>
              <a:solidFill>
                <a:srgbClr val="FFFFFF"/>
              </a:solidFill>
              <a:latin typeface="Abril Fatface"/>
              <a:ea typeface="Abril Fatface"/>
              <a:cs typeface="Abril Fatface"/>
              <a:sym typeface="Abril Fatface"/>
            </a:endParaRPr>
          </a:p>
        </p:txBody>
      </p:sp>
      <p:sp>
        <p:nvSpPr>
          <p:cNvPr id="113" name="Google Shape;113;p20"/>
          <p:cNvSpPr txBox="1"/>
          <p:nvPr/>
        </p:nvSpPr>
        <p:spPr>
          <a:xfrm>
            <a:off x="311700" y="1250575"/>
            <a:ext cx="7977900" cy="3312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Source Serif Pro"/>
              <a:buChar char="●"/>
            </a:pPr>
            <a:r>
              <a:rPr lang="en">
                <a:solidFill>
                  <a:srgbClr val="FFFFFF"/>
                </a:solidFill>
                <a:latin typeface="Source Serif Pro"/>
                <a:ea typeface="Source Serif Pro"/>
                <a:cs typeface="Source Serif Pro"/>
                <a:sym typeface="Source Serif Pro"/>
              </a:rPr>
              <a:t>Acetone is a colorless, volatile, flammable liquid, and is the simplest and smallest ketone</a:t>
            </a:r>
            <a:endParaRPr>
              <a:solidFill>
                <a:srgbClr val="FFFFFF"/>
              </a:solidFill>
              <a:latin typeface="Source Serif Pro"/>
              <a:ea typeface="Source Serif Pro"/>
              <a:cs typeface="Source Serif Pro"/>
              <a:sym typeface="Source Serif Pro"/>
            </a:endParaRPr>
          </a:p>
          <a:p>
            <a:pPr marL="914400" lvl="1" indent="-317500" algn="l" rtl="0">
              <a:spcBef>
                <a:spcPts val="0"/>
              </a:spcBef>
              <a:spcAft>
                <a:spcPts val="0"/>
              </a:spcAft>
              <a:buClr>
                <a:srgbClr val="FFFFFF"/>
              </a:buClr>
              <a:buSzPts val="1400"/>
              <a:buFont typeface="Source Serif Pro"/>
              <a:buChar char="○"/>
            </a:pPr>
            <a:r>
              <a:rPr lang="en">
                <a:solidFill>
                  <a:srgbClr val="FFFFFF"/>
                </a:solidFill>
                <a:latin typeface="Source Serif Pro"/>
                <a:ea typeface="Source Serif Pro"/>
                <a:cs typeface="Source Serif Pro"/>
                <a:sym typeface="Source Serif Pro"/>
              </a:rPr>
              <a:t>Nail polish remover is ~50% acetone</a:t>
            </a:r>
            <a:endParaRPr>
              <a:solidFill>
                <a:srgbClr val="FFFFFF"/>
              </a:solidFill>
              <a:latin typeface="Source Serif Pro"/>
              <a:ea typeface="Source Serif Pro"/>
              <a:cs typeface="Source Serif Pro"/>
              <a:sym typeface="Source Serif Pro"/>
            </a:endParaRPr>
          </a:p>
        </p:txBody>
      </p:sp>
      <p:pic>
        <p:nvPicPr>
          <p:cNvPr id="114" name="Google Shape;114;p20"/>
          <p:cNvPicPr preferRelativeResize="0"/>
          <p:nvPr/>
        </p:nvPicPr>
        <p:blipFill>
          <a:blip r:embed="rId3">
            <a:alphaModFix/>
          </a:blip>
          <a:stretch>
            <a:fillRect/>
          </a:stretch>
        </p:blipFill>
        <p:spPr>
          <a:xfrm>
            <a:off x="927950" y="1958998"/>
            <a:ext cx="1687226" cy="1225500"/>
          </a:xfrm>
          <a:prstGeom prst="rect">
            <a:avLst/>
          </a:prstGeom>
          <a:noFill/>
          <a:ln>
            <a:noFill/>
          </a:ln>
        </p:spPr>
      </p:pic>
      <p:pic>
        <p:nvPicPr>
          <p:cNvPr id="115" name="Google Shape;115;p20"/>
          <p:cNvPicPr preferRelativeResize="0"/>
          <p:nvPr/>
        </p:nvPicPr>
        <p:blipFill>
          <a:blip r:embed="rId4">
            <a:alphaModFix/>
          </a:blip>
          <a:stretch>
            <a:fillRect/>
          </a:stretch>
        </p:blipFill>
        <p:spPr>
          <a:xfrm>
            <a:off x="5318525" y="1666875"/>
            <a:ext cx="1809750" cy="1809750"/>
          </a:xfrm>
          <a:prstGeom prst="rect">
            <a:avLst/>
          </a:prstGeom>
          <a:noFill/>
          <a:ln>
            <a:noFill/>
          </a:ln>
        </p:spPr>
      </p:pic>
      <p:sp>
        <p:nvSpPr>
          <p:cNvPr id="116" name="Google Shape;116;p20"/>
          <p:cNvSpPr txBox="1"/>
          <p:nvPr/>
        </p:nvSpPr>
        <p:spPr>
          <a:xfrm>
            <a:off x="2465100" y="3915225"/>
            <a:ext cx="36711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Proxima Nova"/>
                <a:ea typeface="Proxima Nova"/>
                <a:cs typeface="Proxima Nova"/>
                <a:sym typeface="Proxima Nova"/>
              </a:rPr>
              <a:t>Experiment Time!!!</a:t>
            </a:r>
            <a:endParaRPr sz="3000">
              <a:solidFill>
                <a:srgbClr val="FFFFFF"/>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0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0" y="0"/>
            <a:ext cx="2286000" cy="207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Abril Fatface"/>
                <a:ea typeface="Abril Fatface"/>
                <a:cs typeface="Abril Fatface"/>
                <a:sym typeface="Abril Fatface"/>
              </a:rPr>
              <a:t>Kinetics of Phase Change</a:t>
            </a:r>
            <a:endParaRPr>
              <a:solidFill>
                <a:srgbClr val="FFFFFF"/>
              </a:solidFill>
              <a:latin typeface="Source Serif Pro"/>
              <a:ea typeface="Source Serif Pro"/>
              <a:cs typeface="Source Serif Pro"/>
              <a:sym typeface="Source Serif Pro"/>
            </a:endParaRPr>
          </a:p>
        </p:txBody>
      </p:sp>
      <p:pic>
        <p:nvPicPr>
          <p:cNvPr id="122" name="Google Shape;122;p21" descr="Get Your Crash Course Physics Mug here: https://store.dftba.com/products/crashcourse-physics-mug&#10;&#10;How the heck do we map out a planet without oceans? NASA had to figure that out when we sent the Mariner 9 probe to Mars. There's some tricky, yet fascinating science behind all of it! In this episode of Crash Course Physics, Shini talks to us about sea level, kinetic theory, and phase changes.&#10;&#10;--&#10;&#10;Produced in collaboration with PBS Digital Studios: http://youtube.com/pbsdigitalstudios&#10;&#10;--&#10;&#10;Want to find Crash Course elsewhere on the internet?&#10;Facebook - http://www.facebook.com/YouTubeCrashC...&#10;Twitter - http://www.twitter.com/TheCrashCourse&#10;Tumblr - http://thecrashcourse.tumblr.com &#10;Support CrashCourse on Patreon: http://www.patreon.com/crashcourse&#10;&#10;CC Kids: http://www.youtube.com/crashcoursekids" title="Kinetic Theory and Phase Changes: Crash Course Physics #21">
            <a:hlinkClick r:id="rId3"/>
          </p:cNvPr>
          <p:cNvPicPr preferRelativeResize="0"/>
          <p:nvPr/>
        </p:nvPicPr>
        <p:blipFill>
          <a:blip r:embed="rId4">
            <a:alphaModFix/>
          </a:blip>
          <a:stretch>
            <a:fillRect/>
          </a:stretch>
        </p:blipFill>
        <p:spPr>
          <a:xfrm>
            <a:off x="2286018" y="0"/>
            <a:ext cx="6857978" cy="5143500"/>
          </a:xfrm>
          <a:prstGeom prst="rect">
            <a:avLst/>
          </a:prstGeom>
          <a:noFill/>
          <a:ln>
            <a:noFill/>
          </a:ln>
        </p:spPr>
      </p:pic>
      <p:sp>
        <p:nvSpPr>
          <p:cNvPr id="123" name="Google Shape;123;p21"/>
          <p:cNvSpPr txBox="1">
            <a:spLocks noGrp="1"/>
          </p:cNvSpPr>
          <p:nvPr>
            <p:ph type="body" idx="1"/>
          </p:nvPr>
        </p:nvSpPr>
        <p:spPr>
          <a:xfrm>
            <a:off x="262600" y="1629650"/>
            <a:ext cx="1947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EFEFEF"/>
                </a:solidFill>
                <a:latin typeface="Source Serif Pro"/>
                <a:ea typeface="Source Serif Pro"/>
                <a:cs typeface="Source Serif Pro"/>
                <a:sym typeface="Source Serif Pro"/>
              </a:rPr>
              <a:t>What’s really going on?</a:t>
            </a:r>
            <a:endParaRPr>
              <a:solidFill>
                <a:srgbClr val="EFEFEF"/>
              </a:solidFill>
              <a:latin typeface="Source Serif Pro"/>
              <a:ea typeface="Source Serif Pro"/>
              <a:cs typeface="Source Serif Pro"/>
              <a:sym typeface="Source Serif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On-screen Show (16:9)</PresentationFormat>
  <Paragraphs>52</Paragraphs>
  <Slides>10</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Proxima Nova</vt:lpstr>
      <vt:lpstr>Arial</vt:lpstr>
      <vt:lpstr>Abril Fatface</vt:lpstr>
      <vt:lpstr>Source Serif Pro</vt:lpstr>
      <vt:lpstr>Spearmint</vt:lpstr>
      <vt:lpstr>Adiabatic Boiling via Pressure Drop</vt:lpstr>
      <vt:lpstr>States of Matter </vt:lpstr>
      <vt:lpstr>What is boiling?</vt:lpstr>
      <vt:lpstr>Boiling point</vt:lpstr>
      <vt:lpstr>Intermolecular forces: Hydrogen Bonding</vt:lpstr>
      <vt:lpstr>Water Phase Diagram</vt:lpstr>
      <vt:lpstr>Triple Point Video</vt:lpstr>
      <vt:lpstr>What is Acetone? </vt:lpstr>
      <vt:lpstr>Kinetics of Phase Change</vt:lpstr>
      <vt:lpstr>Resources &amp;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Adiabatic Boiling via Pressure Drop</dc:title>
  <cp:lastModifiedBy>Julie Albert</cp:lastModifiedBy>
  <cp:revision>1</cp:revision>
  <dcterms:modified xsi:type="dcterms:W3CDTF">2019-12-08T01:45:31Z</dcterms:modified>
</cp:coreProperties>
</file>